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4"/>
  </p:notesMasterIdLst>
  <p:sldIdLst>
    <p:sldId id="256" r:id="rId2"/>
    <p:sldId id="257" r:id="rId3"/>
    <p:sldId id="258" r:id="rId4"/>
    <p:sldId id="265" r:id="rId5"/>
    <p:sldId id="259" r:id="rId6"/>
    <p:sldId id="261" r:id="rId7"/>
    <p:sldId id="262" r:id="rId8"/>
    <p:sldId id="260" r:id="rId9"/>
    <p:sldId id="263" r:id="rId10"/>
    <p:sldId id="267" r:id="rId11"/>
    <p:sldId id="268" r:id="rId12"/>
    <p:sldId id="269"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7190" autoAdjust="0"/>
    <p:restoredTop sz="57901" autoAdjust="0"/>
  </p:normalViewPr>
  <p:slideViewPr>
    <p:cSldViewPr>
      <p:cViewPr varScale="1">
        <p:scale>
          <a:sx n="57" d="100"/>
          <a:sy n="57" d="100"/>
        </p:scale>
        <p:origin x="-143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grshares\shared\Groups\Jarvis-Research\Studies\Gatorade_2013\NASA%20symposium%20material\O.T.%20Database%20NAS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grshares\shared\Groups\Jarvis-Research\Studies\Gatorade_2013\NASA%20symposium%20material\O.T.%20Database%20NAS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Men</a:t>
            </a:r>
          </a:p>
        </c:rich>
      </c:tx>
      <c:layout/>
    </c:title>
    <c:plotArea>
      <c:layout/>
      <c:lineChart>
        <c:grouping val="standard"/>
        <c:ser>
          <c:idx val="1"/>
          <c:order val="0"/>
          <c:tx>
            <c:strRef>
              <c:f>'SBP CUFF Chart'!$A$16</c:f>
              <c:strCache>
                <c:ptCount val="1"/>
                <c:pt idx="0">
                  <c:v>EH </c:v>
                </c:pt>
              </c:strCache>
            </c:strRef>
          </c:tx>
          <c:spPr>
            <a:ln>
              <a:solidFill>
                <a:srgbClr val="C00000"/>
              </a:solidFill>
            </a:ln>
          </c:spPr>
          <c:marker>
            <c:spPr>
              <a:solidFill>
                <a:srgbClr val="C00000"/>
              </a:solidFill>
              <a:ln>
                <a:solidFill>
                  <a:srgbClr val="C00000"/>
                </a:solidFill>
              </a:ln>
            </c:spPr>
          </c:marker>
          <c:errBars>
            <c:errDir val="y"/>
            <c:errBarType val="both"/>
            <c:errValType val="cust"/>
            <c:plus>
              <c:numRef>
                <c:f>'SBP CUFF Chart'!$B$19:$L$19</c:f>
                <c:numCache>
                  <c:formatCode>General</c:formatCode>
                  <c:ptCount val="11"/>
                  <c:pt idx="0">
                    <c:v>12.03491943115057</c:v>
                  </c:pt>
                  <c:pt idx="1">
                    <c:v>9.583281573359185</c:v>
                  </c:pt>
                  <c:pt idx="2">
                    <c:v>10.8078454749096</c:v>
                  </c:pt>
                  <c:pt idx="3">
                    <c:v>7.568732673685487</c:v>
                  </c:pt>
                  <c:pt idx="4">
                    <c:v>8.260635280539581</c:v>
                  </c:pt>
                  <c:pt idx="5">
                    <c:v>6.58027355054484</c:v>
                  </c:pt>
                  <c:pt idx="6">
                    <c:v>7.62889244910426</c:v>
                  </c:pt>
                  <c:pt idx="7">
                    <c:v>8.602325267042625</c:v>
                  </c:pt>
                  <c:pt idx="8">
                    <c:v>10.47377677822093</c:v>
                  </c:pt>
                  <c:pt idx="9">
                    <c:v>5.70087712549569</c:v>
                  </c:pt>
                  <c:pt idx="10">
                    <c:v>8.854982455415388</c:v>
                  </c:pt>
                </c:numCache>
              </c:numRef>
            </c:plus>
            <c:minus>
              <c:numRef>
                <c:f>'SBP CUFF Chart'!$B$19:$L$19</c:f>
                <c:numCache>
                  <c:formatCode>General</c:formatCode>
                  <c:ptCount val="11"/>
                  <c:pt idx="0">
                    <c:v>12.03491943115057</c:v>
                  </c:pt>
                  <c:pt idx="1">
                    <c:v>9.583281573359185</c:v>
                  </c:pt>
                  <c:pt idx="2">
                    <c:v>10.8078454749096</c:v>
                  </c:pt>
                  <c:pt idx="3">
                    <c:v>7.568732673685487</c:v>
                  </c:pt>
                  <c:pt idx="4">
                    <c:v>8.260635280539581</c:v>
                  </c:pt>
                  <c:pt idx="5">
                    <c:v>6.58027355054484</c:v>
                  </c:pt>
                  <c:pt idx="6">
                    <c:v>7.62889244910426</c:v>
                  </c:pt>
                  <c:pt idx="7">
                    <c:v>8.602325267042625</c:v>
                  </c:pt>
                  <c:pt idx="8">
                    <c:v>10.47377677822093</c:v>
                  </c:pt>
                  <c:pt idx="9">
                    <c:v>5.70087712549569</c:v>
                  </c:pt>
                  <c:pt idx="10">
                    <c:v>8.854982455415388</c:v>
                  </c:pt>
                </c:numCache>
              </c:numRef>
            </c:minus>
            <c:spPr>
              <a:ln>
                <a:solidFill>
                  <a:srgbClr val="C0000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'SBP CUFF Chart'!$B$18:$L$18</c:f>
              <c:numCache>
                <c:formatCode>General</c:formatCode>
                <c:ptCount val="11"/>
                <c:pt idx="0">
                  <c:v>112.375</c:v>
                </c:pt>
                <c:pt idx="1">
                  <c:v>111.125</c:v>
                </c:pt>
                <c:pt idx="2">
                  <c:v>112.8571428571428</c:v>
                </c:pt>
                <c:pt idx="3">
                  <c:v>109.5714285714286</c:v>
                </c:pt>
                <c:pt idx="4">
                  <c:v>117.7142857142857</c:v>
                </c:pt>
                <c:pt idx="5">
                  <c:v>115.6</c:v>
                </c:pt>
                <c:pt idx="6">
                  <c:v>120.2</c:v>
                </c:pt>
                <c:pt idx="7">
                  <c:v>110.0</c:v>
                </c:pt>
                <c:pt idx="8">
                  <c:v>115.2</c:v>
                </c:pt>
                <c:pt idx="9">
                  <c:v>112.0</c:v>
                </c:pt>
                <c:pt idx="10">
                  <c:v>115.125</c:v>
                </c:pt>
              </c:numCache>
            </c:numRef>
          </c:val>
        </c:ser>
        <c:ser>
          <c:idx val="2"/>
          <c:order val="1"/>
          <c:tx>
            <c:strRef>
              <c:f>'DBP CUFF Chart'!$A$16</c:f>
              <c:strCache>
                <c:ptCount val="1"/>
                <c:pt idx="0">
                  <c:v>EH Men</c:v>
                </c:pt>
              </c:strCache>
            </c:strRef>
          </c:tx>
          <c:spPr>
            <a:ln>
              <a:solidFill>
                <a:srgbClr val="C00000"/>
              </a:solidFill>
              <a:prstDash val="sysDash"/>
            </a:ln>
          </c:spPr>
          <c:marker>
            <c:symbol val="square"/>
            <c:size val="7"/>
            <c:spPr>
              <a:solidFill>
                <a:srgbClr val="C00000"/>
              </a:solidFill>
              <a:ln>
                <a:solidFill>
                  <a:srgbClr val="C00000"/>
                </a:solidFill>
              </a:ln>
            </c:spPr>
          </c:marker>
          <c:errBars>
            <c:errDir val="y"/>
            <c:errBarType val="both"/>
            <c:errValType val="cust"/>
            <c:plus>
              <c:numRef>
                <c:f>'DBP CUFF Chart'!$B$19:$L$19</c:f>
                <c:numCache>
                  <c:formatCode>General</c:formatCode>
                  <c:ptCount val="11"/>
                  <c:pt idx="0">
                    <c:v>7.405355205139435</c:v>
                  </c:pt>
                  <c:pt idx="1">
                    <c:v>7.464200272921787</c:v>
                  </c:pt>
                  <c:pt idx="2">
                    <c:v>7.31274165249877</c:v>
                  </c:pt>
                  <c:pt idx="3">
                    <c:v>8.571825387640068</c:v>
                  </c:pt>
                  <c:pt idx="4">
                    <c:v>4.540820148282424</c:v>
                  </c:pt>
                  <c:pt idx="5">
                    <c:v>8.438009243891591</c:v>
                  </c:pt>
                  <c:pt idx="6">
                    <c:v>9.154233993076646</c:v>
                  </c:pt>
                  <c:pt idx="7">
                    <c:v>13.6491757992928</c:v>
                  </c:pt>
                  <c:pt idx="8">
                    <c:v>10.38267788193389</c:v>
                  </c:pt>
                  <c:pt idx="9">
                    <c:v>6.833739825307955</c:v>
                  </c:pt>
                  <c:pt idx="10">
                    <c:v>6.490377492873587</c:v>
                  </c:pt>
                </c:numCache>
              </c:numRef>
            </c:plus>
            <c:minus>
              <c:numRef>
                <c:f>'DBP CUFF Chart'!$B$19:$L$19</c:f>
                <c:numCache>
                  <c:formatCode>General</c:formatCode>
                  <c:ptCount val="11"/>
                  <c:pt idx="0">
                    <c:v>7.405355205139435</c:v>
                  </c:pt>
                  <c:pt idx="1">
                    <c:v>7.464200272921787</c:v>
                  </c:pt>
                  <c:pt idx="2">
                    <c:v>7.31274165249877</c:v>
                  </c:pt>
                  <c:pt idx="3">
                    <c:v>8.571825387640068</c:v>
                  </c:pt>
                  <c:pt idx="4">
                    <c:v>4.540820148282424</c:v>
                  </c:pt>
                  <c:pt idx="5">
                    <c:v>8.438009243891591</c:v>
                  </c:pt>
                  <c:pt idx="6">
                    <c:v>9.154233993076646</c:v>
                  </c:pt>
                  <c:pt idx="7">
                    <c:v>13.6491757992928</c:v>
                  </c:pt>
                  <c:pt idx="8">
                    <c:v>10.38267788193389</c:v>
                  </c:pt>
                  <c:pt idx="9">
                    <c:v>6.833739825307955</c:v>
                  </c:pt>
                  <c:pt idx="10">
                    <c:v>6.490377492873587</c:v>
                  </c:pt>
                </c:numCache>
              </c:numRef>
            </c:minus>
            <c:spPr>
              <a:ln>
                <a:solidFill>
                  <a:srgbClr val="C0000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'DBP CUFF Chart'!$B$18:$L$18</c:f>
              <c:numCache>
                <c:formatCode>General</c:formatCode>
                <c:ptCount val="11"/>
                <c:pt idx="0">
                  <c:v>61.375</c:v>
                </c:pt>
                <c:pt idx="1">
                  <c:v>73.5</c:v>
                </c:pt>
                <c:pt idx="2">
                  <c:v>74.85714285714283</c:v>
                </c:pt>
                <c:pt idx="3">
                  <c:v>76.85714285714283</c:v>
                </c:pt>
                <c:pt idx="4">
                  <c:v>74.57142857142854</c:v>
                </c:pt>
                <c:pt idx="5">
                  <c:v>83.8</c:v>
                </c:pt>
                <c:pt idx="6">
                  <c:v>81.6</c:v>
                </c:pt>
                <c:pt idx="7">
                  <c:v>77.4</c:v>
                </c:pt>
                <c:pt idx="8">
                  <c:v>81.4</c:v>
                </c:pt>
                <c:pt idx="9">
                  <c:v>83.2</c:v>
                </c:pt>
                <c:pt idx="10">
                  <c:v>63.875</c:v>
                </c:pt>
              </c:numCache>
            </c:numRef>
          </c:val>
        </c:ser>
        <c:ser>
          <c:idx val="3"/>
          <c:order val="2"/>
          <c:tx>
            <c:strRef>
              <c:f>'DBP CUFF Chart'!$A$6</c:f>
              <c:strCache>
                <c:ptCount val="1"/>
                <c:pt idx="0">
                  <c:v>HH Men</c:v>
                </c:pt>
              </c:strCache>
            </c:strRef>
          </c:tx>
          <c:spPr>
            <a:ln>
              <a:solidFill>
                <a:srgbClr val="002060"/>
              </a:solidFill>
              <a:prstDash val="sysDash"/>
            </a:ln>
          </c:spPr>
          <c:marker>
            <c:symbol val="x"/>
            <c:size val="7"/>
            <c:spPr>
              <a:noFill/>
              <a:ln>
                <a:solidFill>
                  <a:srgbClr val="002060"/>
                </a:solidFill>
              </a:ln>
            </c:spPr>
          </c:marker>
          <c:errBars>
            <c:errDir val="y"/>
            <c:errBarType val="both"/>
            <c:errValType val="cust"/>
            <c:plus>
              <c:numRef>
                <c:f>'DBP CUFF Chart'!$B$9:$L$9</c:f>
                <c:numCache>
                  <c:formatCode>General</c:formatCode>
                  <c:ptCount val="11"/>
                  <c:pt idx="0">
                    <c:v>12.01388086062672</c:v>
                  </c:pt>
                  <c:pt idx="1">
                    <c:v>15.6950098226581</c:v>
                  </c:pt>
                  <c:pt idx="2">
                    <c:v>2.081665999466132</c:v>
                  </c:pt>
                  <c:pt idx="3">
                    <c:v>5.0</c:v>
                  </c:pt>
                  <c:pt idx="4">
                    <c:v>11.5325625946708</c:v>
                  </c:pt>
                  <c:pt idx="5">
                    <c:v>7.778174593052023</c:v>
                  </c:pt>
                  <c:pt idx="6">
                    <c:v>7.071067811865476</c:v>
                  </c:pt>
                  <c:pt idx="7">
                    <c:v>7.778174593052023</c:v>
                  </c:pt>
                  <c:pt idx="8">
                    <c:v>8.48528137423857</c:v>
                  </c:pt>
                  <c:pt idx="9">
                    <c:v>2.121320343559643</c:v>
                  </c:pt>
                  <c:pt idx="10">
                    <c:v>1.527525231651947</c:v>
                  </c:pt>
                </c:numCache>
              </c:numRef>
            </c:plus>
            <c:minus>
              <c:numRef>
                <c:f>'DBP CUFF Chart'!$B$9:$L$9</c:f>
                <c:numCache>
                  <c:formatCode>General</c:formatCode>
                  <c:ptCount val="11"/>
                  <c:pt idx="0">
                    <c:v>12.01388086062672</c:v>
                  </c:pt>
                  <c:pt idx="1">
                    <c:v>15.6950098226581</c:v>
                  </c:pt>
                  <c:pt idx="2">
                    <c:v>2.081665999466132</c:v>
                  </c:pt>
                  <c:pt idx="3">
                    <c:v>5.0</c:v>
                  </c:pt>
                  <c:pt idx="4">
                    <c:v>11.5325625946708</c:v>
                  </c:pt>
                  <c:pt idx="5">
                    <c:v>7.778174593052023</c:v>
                  </c:pt>
                  <c:pt idx="6">
                    <c:v>7.071067811865476</c:v>
                  </c:pt>
                  <c:pt idx="7">
                    <c:v>7.778174593052023</c:v>
                  </c:pt>
                  <c:pt idx="8">
                    <c:v>8.48528137423857</c:v>
                  </c:pt>
                  <c:pt idx="9">
                    <c:v>2.121320343559643</c:v>
                  </c:pt>
                  <c:pt idx="10">
                    <c:v>1.527525231651947</c:v>
                  </c:pt>
                </c:numCache>
              </c:numRef>
            </c:minus>
            <c:spPr>
              <a:ln>
                <a:solidFill>
                  <a:srgbClr val="00206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'DBP CUFF Chart'!$B$8:$L$8</c:f>
              <c:numCache>
                <c:formatCode>General</c:formatCode>
                <c:ptCount val="11"/>
                <c:pt idx="0">
                  <c:v>63.66666666666664</c:v>
                </c:pt>
                <c:pt idx="1">
                  <c:v>74.3333333333333</c:v>
                </c:pt>
                <c:pt idx="2">
                  <c:v>73.66666666666667</c:v>
                </c:pt>
                <c:pt idx="3">
                  <c:v>73.0</c:v>
                </c:pt>
                <c:pt idx="4">
                  <c:v>75.0</c:v>
                </c:pt>
                <c:pt idx="5">
                  <c:v>71.5</c:v>
                </c:pt>
                <c:pt idx="6">
                  <c:v>82.0</c:v>
                </c:pt>
                <c:pt idx="7">
                  <c:v>85.5</c:v>
                </c:pt>
                <c:pt idx="8">
                  <c:v>83.0</c:v>
                </c:pt>
                <c:pt idx="9">
                  <c:v>73.5</c:v>
                </c:pt>
                <c:pt idx="10">
                  <c:v>67.66666666666667</c:v>
                </c:pt>
              </c:numCache>
            </c:numRef>
          </c:val>
        </c:ser>
        <c:ser>
          <c:idx val="0"/>
          <c:order val="3"/>
          <c:tx>
            <c:strRef>
              <c:f>'SBP CUFF Chart'!$A$6</c:f>
              <c:strCache>
                <c:ptCount val="1"/>
                <c:pt idx="0">
                  <c:v>HH</c:v>
                </c:pt>
              </c:strCache>
            </c:strRef>
          </c:tx>
          <c:spPr>
            <a:ln>
              <a:solidFill>
                <a:srgbClr val="002060"/>
              </a:solidFill>
            </a:ln>
          </c:spPr>
          <c:marker>
            <c:symbol val="x"/>
            <c:size val="7"/>
            <c:spPr>
              <a:noFill/>
              <a:ln>
                <a:solidFill>
                  <a:srgbClr val="002060"/>
                </a:solidFill>
              </a:ln>
            </c:spPr>
          </c:marker>
          <c:errBars>
            <c:errDir val="y"/>
            <c:errBarType val="both"/>
            <c:errValType val="cust"/>
            <c:plus>
              <c:numRef>
                <c:f>'SBP CUFF Chart'!$B$9:$L$9</c:f>
                <c:numCache>
                  <c:formatCode>General</c:formatCode>
                  <c:ptCount val="11"/>
                  <c:pt idx="0">
                    <c:v>17.00980109623073</c:v>
                  </c:pt>
                  <c:pt idx="1">
                    <c:v>17.61628034896505</c:v>
                  </c:pt>
                  <c:pt idx="2">
                    <c:v>11.23981020005824</c:v>
                  </c:pt>
                  <c:pt idx="3">
                    <c:v>12.70170592217177</c:v>
                  </c:pt>
                  <c:pt idx="4">
                    <c:v>17.5023807904334</c:v>
                  </c:pt>
                  <c:pt idx="5">
                    <c:v>7.071067811865476</c:v>
                  </c:pt>
                  <c:pt idx="6">
                    <c:v>9.89949493661167</c:v>
                  </c:pt>
                  <c:pt idx="7">
                    <c:v>14.14213562373095</c:v>
                  </c:pt>
                  <c:pt idx="8">
                    <c:v>11.31370849898476</c:v>
                  </c:pt>
                  <c:pt idx="9">
                    <c:v>7.778174593052023</c:v>
                  </c:pt>
                  <c:pt idx="10">
                    <c:v>13.42882471898912</c:v>
                  </c:pt>
                </c:numCache>
              </c:numRef>
            </c:plus>
            <c:minus>
              <c:numRef>
                <c:f>'SBP CUFF Chart'!$B$9:$L$9</c:f>
                <c:numCache>
                  <c:formatCode>General</c:formatCode>
                  <c:ptCount val="11"/>
                  <c:pt idx="0">
                    <c:v>17.00980109623073</c:v>
                  </c:pt>
                  <c:pt idx="1">
                    <c:v>17.61628034896505</c:v>
                  </c:pt>
                  <c:pt idx="2">
                    <c:v>11.23981020005824</c:v>
                  </c:pt>
                  <c:pt idx="3">
                    <c:v>12.70170592217177</c:v>
                  </c:pt>
                  <c:pt idx="4">
                    <c:v>17.5023807904334</c:v>
                  </c:pt>
                  <c:pt idx="5">
                    <c:v>7.071067811865476</c:v>
                  </c:pt>
                  <c:pt idx="6">
                    <c:v>9.89949493661167</c:v>
                  </c:pt>
                  <c:pt idx="7">
                    <c:v>14.14213562373095</c:v>
                  </c:pt>
                  <c:pt idx="8">
                    <c:v>11.31370849898476</c:v>
                  </c:pt>
                  <c:pt idx="9">
                    <c:v>7.778174593052023</c:v>
                  </c:pt>
                  <c:pt idx="10">
                    <c:v>13.42882471898912</c:v>
                  </c:pt>
                </c:numCache>
              </c:numRef>
            </c:minus>
            <c:spPr>
              <a:ln>
                <a:solidFill>
                  <a:srgbClr val="00206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'SBP CUFF Chart'!$B$8:$L$8</c:f>
              <c:numCache>
                <c:formatCode>General</c:formatCode>
                <c:ptCount val="11"/>
                <c:pt idx="0">
                  <c:v>116.6666666666667</c:v>
                </c:pt>
                <c:pt idx="1">
                  <c:v>108.3333333333333</c:v>
                </c:pt>
                <c:pt idx="2">
                  <c:v>108.6666666666667</c:v>
                </c:pt>
                <c:pt idx="3">
                  <c:v>117.3333333333333</c:v>
                </c:pt>
                <c:pt idx="4">
                  <c:v>109.6666666666667</c:v>
                </c:pt>
                <c:pt idx="5">
                  <c:v>113.0</c:v>
                </c:pt>
                <c:pt idx="6">
                  <c:v>125.0</c:v>
                </c:pt>
                <c:pt idx="7">
                  <c:v>118.0</c:v>
                </c:pt>
                <c:pt idx="8">
                  <c:v>115.0</c:v>
                </c:pt>
                <c:pt idx="9">
                  <c:v>106.5</c:v>
                </c:pt>
                <c:pt idx="10">
                  <c:v>111.6666666666667</c:v>
                </c:pt>
              </c:numCache>
            </c:numRef>
          </c:val>
        </c:ser>
        <c:dLbls/>
        <c:marker val="1"/>
        <c:axId val="626210152"/>
        <c:axId val="626217352"/>
      </c:lineChart>
      <c:catAx>
        <c:axId val="626210152"/>
        <c:scaling>
          <c:orientation val="minMax"/>
        </c:scaling>
        <c:axPos val="b"/>
        <c:title>
          <c:tx>
            <c:rich>
              <a:bodyPr/>
              <a:lstStyle/>
              <a:p>
                <a:pPr>
                  <a:defRPr sz="1600"/>
                </a:pPr>
                <a:r>
                  <a:rPr lang="en-US" sz="1600"/>
                  <a:t>Stages (min)</a:t>
                </a:r>
              </a:p>
            </c:rich>
          </c:tx>
          <c:layout/>
        </c:title>
        <c:numFmt formatCode="General" sourceLinked="0"/>
        <c:tickLblPos val="nextTo"/>
        <c:crossAx val="626217352"/>
        <c:crosses val="autoZero"/>
        <c:auto val="1"/>
        <c:lblAlgn val="ctr"/>
        <c:lblOffset val="100"/>
      </c:catAx>
      <c:valAx>
        <c:axId val="626217352"/>
        <c:scaling>
          <c:orientation val="minMax"/>
          <c:min val="25.0"/>
        </c:scaling>
        <c:axPos val="l"/>
        <c:majorGridlines/>
        <c:title>
          <c:tx>
            <c:rich>
              <a:bodyPr rot="-5400000" vert="horz"/>
              <a:lstStyle/>
              <a:p>
                <a:pPr>
                  <a:defRPr sz="1600" i="1"/>
                </a:pPr>
                <a:r>
                  <a:rPr lang="en-US" sz="1600" i="1"/>
                  <a:t>Blood</a:t>
                </a:r>
                <a:r>
                  <a:rPr lang="en-US" sz="1600" i="1" baseline="0"/>
                  <a:t> Pressure </a:t>
                </a:r>
                <a:r>
                  <a:rPr lang="en-US" sz="1600" i="1"/>
                  <a:t>(mmHg)</a:t>
                </a:r>
              </a:p>
            </c:rich>
          </c:tx>
          <c:layout/>
        </c:title>
        <c:numFmt formatCode="General" sourceLinked="1"/>
        <c:tickLblPos val="nextTo"/>
        <c:crossAx val="626210152"/>
        <c:crosses val="autoZero"/>
        <c:crossBetween val="between"/>
        <c:majorUnit val="25.0"/>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Women</a:t>
            </a:r>
          </a:p>
        </c:rich>
      </c:tx>
      <c:layout/>
    </c:title>
    <c:plotArea>
      <c:layout>
        <c:manualLayout>
          <c:layoutTarget val="inner"/>
          <c:xMode val="edge"/>
          <c:yMode val="edge"/>
          <c:x val="0.163548676119199"/>
          <c:y val="0.108125535247623"/>
          <c:w val="0.680068677569324"/>
          <c:h val="0.639318613480519"/>
        </c:manualLayout>
      </c:layout>
      <c:lineChart>
        <c:grouping val="standard"/>
        <c:ser>
          <c:idx val="2"/>
          <c:order val="0"/>
          <c:tx>
            <c:strRef>
              <c:f>'SBP CUFF Chart'!$A$11</c:f>
              <c:strCache>
                <c:ptCount val="1"/>
                <c:pt idx="0">
                  <c:v>EH </c:v>
                </c:pt>
              </c:strCache>
            </c:strRef>
          </c:tx>
          <c:spPr>
            <a:ln>
              <a:solidFill>
                <a:srgbClr val="C00000"/>
              </a:solidFill>
            </a:ln>
          </c:spPr>
          <c:marker>
            <c:symbol val="square"/>
            <c:size val="7"/>
            <c:spPr>
              <a:solidFill>
                <a:srgbClr val="C00000"/>
              </a:solidFill>
              <a:ln>
                <a:solidFill>
                  <a:srgbClr val="C00000"/>
                </a:solidFill>
              </a:ln>
            </c:spPr>
          </c:marker>
          <c:errBars>
            <c:errDir val="y"/>
            <c:errBarType val="both"/>
            <c:errValType val="cust"/>
            <c:plus>
              <c:numRef>
                <c:f>'SBP CUFF Chart'!$B$14:$L$14</c:f>
                <c:numCache>
                  <c:formatCode>General</c:formatCode>
                  <c:ptCount val="11"/>
                  <c:pt idx="0">
                    <c:v>6.794605703546503</c:v>
                  </c:pt>
                  <c:pt idx="1">
                    <c:v>8.276472678623424</c:v>
                  </c:pt>
                  <c:pt idx="2">
                    <c:v>2.966479394838263</c:v>
                  </c:pt>
                  <c:pt idx="3">
                    <c:v>10.03327796219494</c:v>
                  </c:pt>
                  <c:pt idx="4">
                    <c:v>5.656854249492379</c:v>
                  </c:pt>
                  <c:pt idx="5">
                    <c:v>0.0</c:v>
                  </c:pt>
                  <c:pt idx="6">
                    <c:v>0.0</c:v>
                  </c:pt>
                  <c:pt idx="7">
                    <c:v>0.0</c:v>
                  </c:pt>
                  <c:pt idx="8">
                    <c:v>0.0</c:v>
                  </c:pt>
                  <c:pt idx="9">
                    <c:v>0.0</c:v>
                  </c:pt>
                  <c:pt idx="10">
                    <c:v>7.626707459098367</c:v>
                  </c:pt>
                </c:numCache>
              </c:numRef>
            </c:plus>
            <c:minus>
              <c:numRef>
                <c:f>'SBP CUFF Chart'!$B$14:$L$14</c:f>
                <c:numCache>
                  <c:formatCode>General</c:formatCode>
                  <c:ptCount val="11"/>
                  <c:pt idx="0">
                    <c:v>6.794605703546503</c:v>
                  </c:pt>
                  <c:pt idx="1">
                    <c:v>8.276472678623424</c:v>
                  </c:pt>
                  <c:pt idx="2">
                    <c:v>2.966479394838263</c:v>
                  </c:pt>
                  <c:pt idx="3">
                    <c:v>10.03327796219494</c:v>
                  </c:pt>
                  <c:pt idx="4">
                    <c:v>5.656854249492379</c:v>
                  </c:pt>
                  <c:pt idx="5">
                    <c:v>0.0</c:v>
                  </c:pt>
                  <c:pt idx="6">
                    <c:v>0.0</c:v>
                  </c:pt>
                  <c:pt idx="7">
                    <c:v>0.0</c:v>
                  </c:pt>
                  <c:pt idx="8">
                    <c:v>0.0</c:v>
                  </c:pt>
                  <c:pt idx="9">
                    <c:v>0.0</c:v>
                  </c:pt>
                  <c:pt idx="10">
                    <c:v>7.626707459098367</c:v>
                  </c:pt>
                </c:numCache>
              </c:numRef>
            </c:minus>
            <c:spPr>
              <a:ln>
                <a:solidFill>
                  <a:srgbClr val="C0000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'SBP CUFF Chart'!$B$13:$L$13</c:f>
              <c:numCache>
                <c:formatCode>0</c:formatCode>
                <c:ptCount val="11"/>
                <c:pt idx="0">
                  <c:v>110.1666666666667</c:v>
                </c:pt>
                <c:pt idx="1">
                  <c:v>112.0</c:v>
                </c:pt>
                <c:pt idx="2">
                  <c:v>109.6</c:v>
                </c:pt>
                <c:pt idx="3">
                  <c:v>114.0</c:v>
                </c:pt>
                <c:pt idx="4">
                  <c:v>109.0</c:v>
                </c:pt>
                <c:pt idx="5">
                  <c:v>114.0</c:v>
                </c:pt>
                <c:pt idx="6">
                  <c:v>110.0</c:v>
                </c:pt>
                <c:pt idx="7">
                  <c:v>119.0</c:v>
                </c:pt>
                <c:pt idx="8">
                  <c:v>115.0</c:v>
                </c:pt>
                <c:pt idx="9">
                  <c:v>114.0</c:v>
                </c:pt>
                <c:pt idx="10">
                  <c:v>110.8333333333333</c:v>
                </c:pt>
              </c:numCache>
            </c:numRef>
          </c:val>
        </c:ser>
        <c:ser>
          <c:idx val="0"/>
          <c:order val="1"/>
          <c:tx>
            <c:strRef>
              <c:f>'DBP CUFF Chart'!$A$11</c:f>
              <c:strCache>
                <c:ptCount val="1"/>
                <c:pt idx="0">
                  <c:v>EH Women</c:v>
                </c:pt>
              </c:strCache>
            </c:strRef>
          </c:tx>
          <c:spPr>
            <a:ln>
              <a:solidFill>
                <a:srgbClr val="C00000"/>
              </a:solidFill>
              <a:prstDash val="sysDash"/>
            </a:ln>
          </c:spPr>
          <c:marker>
            <c:symbol val="square"/>
            <c:size val="7"/>
            <c:spPr>
              <a:solidFill>
                <a:srgbClr val="C00000"/>
              </a:solidFill>
              <a:ln>
                <a:solidFill>
                  <a:srgbClr val="C00000"/>
                </a:solidFill>
              </a:ln>
            </c:spPr>
          </c:marker>
          <c:errBars>
            <c:errDir val="y"/>
            <c:errBarType val="both"/>
            <c:errValType val="cust"/>
            <c:plus>
              <c:numRef>
                <c:f>'DBP CUFF Chart'!$B$14:$L$14</c:f>
                <c:numCache>
                  <c:formatCode>General</c:formatCode>
                  <c:ptCount val="11"/>
                  <c:pt idx="0">
                    <c:v>4.22689799577263</c:v>
                  </c:pt>
                  <c:pt idx="1">
                    <c:v>4.393176527297755</c:v>
                  </c:pt>
                  <c:pt idx="2">
                    <c:v>5.974947698515862</c:v>
                  </c:pt>
                  <c:pt idx="3">
                    <c:v>8.962886439832507</c:v>
                  </c:pt>
                  <c:pt idx="4">
                    <c:v>4.949747468305833</c:v>
                  </c:pt>
                  <c:pt idx="10">
                    <c:v>16.05511341182822</c:v>
                  </c:pt>
                </c:numCache>
              </c:numRef>
            </c:plus>
            <c:minus>
              <c:numRef>
                <c:f>'DBP CUFF Chart'!$B$14:$L$14</c:f>
                <c:numCache>
                  <c:formatCode>General</c:formatCode>
                  <c:ptCount val="11"/>
                  <c:pt idx="0">
                    <c:v>4.22689799577263</c:v>
                  </c:pt>
                  <c:pt idx="1">
                    <c:v>4.393176527297755</c:v>
                  </c:pt>
                  <c:pt idx="2">
                    <c:v>5.974947698515862</c:v>
                  </c:pt>
                  <c:pt idx="3">
                    <c:v>8.962886439832507</c:v>
                  </c:pt>
                  <c:pt idx="4">
                    <c:v>4.949747468305833</c:v>
                  </c:pt>
                  <c:pt idx="10">
                    <c:v>16.05511341182822</c:v>
                  </c:pt>
                </c:numCache>
              </c:numRef>
            </c:minus>
            <c:spPr>
              <a:ln>
                <a:solidFill>
                  <a:srgbClr val="C0000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'DBP CUFF Chart'!$B$13:$L$13</c:f>
              <c:numCache>
                <c:formatCode>0</c:formatCode>
                <c:ptCount val="11"/>
                <c:pt idx="0">
                  <c:v>71.3333333333333</c:v>
                </c:pt>
                <c:pt idx="1">
                  <c:v>79.4</c:v>
                </c:pt>
                <c:pt idx="2">
                  <c:v>79.2</c:v>
                </c:pt>
                <c:pt idx="3">
                  <c:v>75.5</c:v>
                </c:pt>
                <c:pt idx="4">
                  <c:v>84.5</c:v>
                </c:pt>
                <c:pt idx="5">
                  <c:v>93.0</c:v>
                </c:pt>
                <c:pt idx="6">
                  <c:v>90.0</c:v>
                </c:pt>
                <c:pt idx="7">
                  <c:v>81.0</c:v>
                </c:pt>
                <c:pt idx="8">
                  <c:v>88.0</c:v>
                </c:pt>
                <c:pt idx="9">
                  <c:v>89.0</c:v>
                </c:pt>
                <c:pt idx="10">
                  <c:v>73.8333333333333</c:v>
                </c:pt>
              </c:numCache>
            </c:numRef>
          </c:val>
        </c:ser>
        <c:ser>
          <c:idx val="1"/>
          <c:order val="2"/>
          <c:tx>
            <c:strRef>
              <c:f>'SBP CUFF Chart'!$A$1</c:f>
              <c:strCache>
                <c:ptCount val="1"/>
                <c:pt idx="0">
                  <c:v>HH </c:v>
                </c:pt>
              </c:strCache>
            </c:strRef>
          </c:tx>
          <c:spPr>
            <a:ln>
              <a:solidFill>
                <a:srgbClr val="002060"/>
              </a:solidFill>
            </a:ln>
          </c:spPr>
          <c:marker>
            <c:symbol val="x"/>
            <c:size val="7"/>
            <c:spPr>
              <a:noFill/>
              <a:ln>
                <a:solidFill>
                  <a:srgbClr val="002060"/>
                </a:solidFill>
              </a:ln>
            </c:spPr>
          </c:marker>
          <c:errBars>
            <c:errDir val="y"/>
            <c:errBarType val="both"/>
            <c:errValType val="cust"/>
            <c:plus>
              <c:numRef>
                <c:f>'SBP CUFF Chart'!$B$4:$L$4</c:f>
                <c:numCache>
                  <c:formatCode>General</c:formatCode>
                  <c:ptCount val="11"/>
                  <c:pt idx="0">
                    <c:v>9.02641625874802</c:v>
                  </c:pt>
                  <c:pt idx="1">
                    <c:v>13.24638315415441</c:v>
                  </c:pt>
                  <c:pt idx="2">
                    <c:v>10.55935604097144</c:v>
                  </c:pt>
                  <c:pt idx="3">
                    <c:v>13.80941707676326</c:v>
                  </c:pt>
                  <c:pt idx="4">
                    <c:v>10.44030650891055</c:v>
                  </c:pt>
                  <c:pt idx="10">
                    <c:v>13.40042643244712</c:v>
                  </c:pt>
                </c:numCache>
              </c:numRef>
            </c:plus>
            <c:minus>
              <c:numRef>
                <c:f>'SBP CUFF Chart'!$B$4:$L$4</c:f>
                <c:numCache>
                  <c:formatCode>General</c:formatCode>
                  <c:ptCount val="11"/>
                  <c:pt idx="0">
                    <c:v>9.02641625874802</c:v>
                  </c:pt>
                  <c:pt idx="1">
                    <c:v>13.24638315415441</c:v>
                  </c:pt>
                  <c:pt idx="2">
                    <c:v>10.55935604097144</c:v>
                  </c:pt>
                  <c:pt idx="3">
                    <c:v>13.80941707676326</c:v>
                  </c:pt>
                  <c:pt idx="4">
                    <c:v>10.44030650891055</c:v>
                  </c:pt>
                  <c:pt idx="10">
                    <c:v>13.40042643244712</c:v>
                  </c:pt>
                </c:numCache>
              </c:numRef>
            </c:minus>
            <c:spPr>
              <a:ln>
                <a:solidFill>
                  <a:srgbClr val="00206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'SBP CUFF Chart'!$B$3:$L$3</c:f>
              <c:numCache>
                <c:formatCode>General</c:formatCode>
                <c:ptCount val="11"/>
                <c:pt idx="0">
                  <c:v>115.1428571428571</c:v>
                </c:pt>
                <c:pt idx="1">
                  <c:v>111.6666666666667</c:v>
                </c:pt>
                <c:pt idx="2">
                  <c:v>114.0</c:v>
                </c:pt>
                <c:pt idx="3">
                  <c:v>110.2</c:v>
                </c:pt>
                <c:pt idx="4">
                  <c:v>102.0</c:v>
                </c:pt>
                <c:pt idx="5">
                  <c:v>114.0</c:v>
                </c:pt>
                <c:pt idx="6">
                  <c:v>111.0</c:v>
                </c:pt>
                <c:pt idx="7">
                  <c:v>109.0</c:v>
                </c:pt>
                <c:pt idx="10">
                  <c:v>110.7142857142857</c:v>
                </c:pt>
              </c:numCache>
            </c:numRef>
          </c:val>
        </c:ser>
        <c:ser>
          <c:idx val="3"/>
          <c:order val="3"/>
          <c:tx>
            <c:strRef>
              <c:f>'DBP CUFF Chart'!$A$1</c:f>
              <c:strCache>
                <c:ptCount val="1"/>
                <c:pt idx="0">
                  <c:v>HH Women</c:v>
                </c:pt>
              </c:strCache>
            </c:strRef>
          </c:tx>
          <c:spPr>
            <a:ln>
              <a:solidFill>
                <a:srgbClr val="002060"/>
              </a:solidFill>
              <a:prstDash val="sysDash"/>
            </a:ln>
          </c:spPr>
          <c:marker>
            <c:symbol val="x"/>
            <c:size val="7"/>
            <c:spPr>
              <a:noFill/>
              <a:ln>
                <a:solidFill>
                  <a:srgbClr val="002060"/>
                </a:solidFill>
              </a:ln>
            </c:spPr>
          </c:marker>
          <c:errBars>
            <c:errDir val="y"/>
            <c:errBarType val="both"/>
            <c:errValType val="cust"/>
            <c:plus>
              <c:numRef>
                <c:f>'DBP CUFF Chart'!$B$4:$L$4</c:f>
                <c:numCache>
                  <c:formatCode>General</c:formatCode>
                  <c:ptCount val="11"/>
                  <c:pt idx="0">
                    <c:v>8.83984485966001</c:v>
                  </c:pt>
                  <c:pt idx="1">
                    <c:v>6.615638039272301</c:v>
                  </c:pt>
                  <c:pt idx="2">
                    <c:v>11.73456432936476</c:v>
                  </c:pt>
                  <c:pt idx="3">
                    <c:v>5.147815070493497</c:v>
                  </c:pt>
                  <c:pt idx="4">
                    <c:v>13.07669683062202</c:v>
                  </c:pt>
                  <c:pt idx="5">
                    <c:v>0.0</c:v>
                  </c:pt>
                  <c:pt idx="6">
                    <c:v>0.0</c:v>
                  </c:pt>
                  <c:pt idx="7">
                    <c:v>0.0</c:v>
                  </c:pt>
                  <c:pt idx="8">
                    <c:v>0.0</c:v>
                  </c:pt>
                  <c:pt idx="9">
                    <c:v>0.0</c:v>
                  </c:pt>
                  <c:pt idx="10">
                    <c:v>6.817344825970771</c:v>
                  </c:pt>
                </c:numCache>
              </c:numRef>
            </c:plus>
            <c:minus>
              <c:numRef>
                <c:f>'DBP CUFF Chart'!$B$4:$L$4</c:f>
                <c:numCache>
                  <c:formatCode>General</c:formatCode>
                  <c:ptCount val="11"/>
                  <c:pt idx="0">
                    <c:v>8.83984485966001</c:v>
                  </c:pt>
                  <c:pt idx="1">
                    <c:v>6.615638039272301</c:v>
                  </c:pt>
                  <c:pt idx="2">
                    <c:v>11.73456432936476</c:v>
                  </c:pt>
                  <c:pt idx="3">
                    <c:v>5.147815070493497</c:v>
                  </c:pt>
                  <c:pt idx="4">
                    <c:v>13.07669683062202</c:v>
                  </c:pt>
                  <c:pt idx="5">
                    <c:v>0.0</c:v>
                  </c:pt>
                  <c:pt idx="6">
                    <c:v>0.0</c:v>
                  </c:pt>
                  <c:pt idx="7">
                    <c:v>0.0</c:v>
                  </c:pt>
                  <c:pt idx="8">
                    <c:v>0.0</c:v>
                  </c:pt>
                  <c:pt idx="9">
                    <c:v>0.0</c:v>
                  </c:pt>
                  <c:pt idx="10">
                    <c:v>6.817344825970771</c:v>
                  </c:pt>
                </c:numCache>
              </c:numRef>
            </c:minus>
            <c:spPr>
              <a:ln>
                <a:solidFill>
                  <a:srgbClr val="002060"/>
                </a:solidFill>
              </a:ln>
            </c:spPr>
          </c:errBars>
          <c:cat>
            <c:strRef>
              <c:f>'DBP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'DBP CUFF Chart'!$B$3:$L$3</c:f>
              <c:numCache>
                <c:formatCode>0</c:formatCode>
                <c:ptCount val="11"/>
                <c:pt idx="0">
                  <c:v>71.1428571428571</c:v>
                </c:pt>
                <c:pt idx="1">
                  <c:v>78.8333333333333</c:v>
                </c:pt>
                <c:pt idx="2">
                  <c:v>76.2</c:v>
                </c:pt>
                <c:pt idx="3">
                  <c:v>77.0</c:v>
                </c:pt>
                <c:pt idx="4">
                  <c:v>75.0</c:v>
                </c:pt>
                <c:pt idx="5">
                  <c:v>90.0</c:v>
                </c:pt>
                <c:pt idx="6">
                  <c:v>87.0</c:v>
                </c:pt>
                <c:pt idx="7">
                  <c:v>79.0</c:v>
                </c:pt>
                <c:pt idx="10">
                  <c:v>67.85714285714283</c:v>
                </c:pt>
              </c:numCache>
            </c:numRef>
          </c:val>
        </c:ser>
        <c:dLbls/>
        <c:marker val="1"/>
        <c:axId val="626315096"/>
        <c:axId val="626322296"/>
      </c:lineChart>
      <c:catAx>
        <c:axId val="626315096"/>
        <c:scaling>
          <c:orientation val="minMax"/>
        </c:scaling>
        <c:axPos val="b"/>
        <c:title>
          <c:tx>
            <c:rich>
              <a:bodyPr/>
              <a:lstStyle/>
              <a:p>
                <a:pPr>
                  <a:defRPr sz="1600"/>
                </a:pPr>
                <a:r>
                  <a:rPr lang="en-US" sz="1600" dirty="0"/>
                  <a:t>Stages (min)</a:t>
                </a:r>
              </a:p>
            </c:rich>
          </c:tx>
          <c:layout/>
        </c:title>
        <c:numFmt formatCode="General" sourceLinked="0"/>
        <c:tickLblPos val="nextTo"/>
        <c:crossAx val="626322296"/>
        <c:crosses val="autoZero"/>
        <c:auto val="1"/>
        <c:lblAlgn val="ctr"/>
        <c:lblOffset val="100"/>
      </c:catAx>
      <c:valAx>
        <c:axId val="626322296"/>
        <c:scaling>
          <c:orientation val="minMax"/>
          <c:max val="150.0"/>
          <c:min val="25.0"/>
        </c:scaling>
        <c:axPos val="l"/>
        <c:majorGridlines/>
        <c:title>
          <c:tx>
            <c:rich>
              <a:bodyPr rot="-5400000" vert="horz"/>
              <a:lstStyle/>
              <a:p>
                <a:pPr>
                  <a:defRPr sz="1600" i="1"/>
                </a:pPr>
                <a:r>
                  <a:rPr lang="en-US" sz="1600" i="1"/>
                  <a:t>Blood Pressure (mmHg)</a:t>
                </a:r>
              </a:p>
            </c:rich>
          </c:tx>
          <c:layout/>
        </c:title>
        <c:numFmt formatCode="0" sourceLinked="1"/>
        <c:tickLblPos val="nextTo"/>
        <c:crossAx val="626315096"/>
        <c:crosses val="autoZero"/>
        <c:crossBetween val="between"/>
        <c:majorUnit val="25.0"/>
      </c:valAx>
    </c:plotArea>
    <c:legend>
      <c:legendPos val="r"/>
      <c:legendEntry>
        <c:idx val="1"/>
        <c:delete val="1"/>
      </c:legendEntry>
      <c:legendEntry>
        <c:idx val="3"/>
        <c:delete val="1"/>
      </c:legendEntry>
      <c:layout>
        <c:manualLayout>
          <c:xMode val="edge"/>
          <c:yMode val="edge"/>
          <c:x val="0.014616329969979"/>
          <c:y val="0.832391030102226"/>
          <c:w val="0.148664125317669"/>
          <c:h val="0.120838145231846"/>
        </c:manualLayout>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title>
      <c:tx>
        <c:rich>
          <a:bodyPr/>
          <a:lstStyle/>
          <a:p>
            <a:pPr>
              <a:defRPr>
                <a:latin typeface="Georgia" panose="02040502050405020303" pitchFamily="18" charset="0"/>
                <a:cs typeface="Aharoni" panose="02010803020104030203" pitchFamily="2" charset="-79"/>
              </a:defRPr>
            </a:pPr>
            <a:r>
              <a:rPr lang="en-US" dirty="0" smtClean="0">
                <a:latin typeface="Georgia" panose="02040502050405020303" pitchFamily="18" charset="0"/>
                <a:cs typeface="Aharoni" panose="02010803020104030203" pitchFamily="2" charset="-79"/>
              </a:rPr>
              <a:t>Hyper-hydration</a:t>
            </a:r>
            <a:endParaRPr lang="en-US" dirty="0">
              <a:latin typeface="Georgia" panose="02040502050405020303" pitchFamily="18" charset="0"/>
              <a:cs typeface="Aharoni" panose="02010803020104030203" pitchFamily="2" charset="-79"/>
            </a:endParaRPr>
          </a:p>
        </c:rich>
      </c:tx>
      <c:layout/>
    </c:title>
    <c:plotArea>
      <c:layout>
        <c:manualLayout>
          <c:layoutTarget val="inner"/>
          <c:xMode val="edge"/>
          <c:yMode val="edge"/>
          <c:x val="0.155012107696565"/>
          <c:y val="0.107010582010582"/>
          <c:w val="0.621015450907248"/>
          <c:h val="0.733853893263342"/>
        </c:manualLayout>
      </c:layout>
      <c:lineChart>
        <c:grouping val="standard"/>
        <c:ser>
          <c:idx val="0"/>
          <c:order val="0"/>
          <c:tx>
            <c:strRef>
              <c:f>'HR CUFF Chart'!$A$1</c:f>
              <c:strCache>
                <c:ptCount val="1"/>
                <c:pt idx="0">
                  <c:v>HH Women</c:v>
                </c:pt>
              </c:strCache>
            </c:strRef>
          </c:tx>
          <c:spPr>
            <a:ln>
              <a:solidFill>
                <a:srgbClr val="C00000"/>
              </a:solidFill>
            </a:ln>
            <a:effectLst/>
          </c:spPr>
          <c:marker>
            <c:symbol val="triangle"/>
            <c:size val="7"/>
            <c:spPr>
              <a:solidFill>
                <a:srgbClr val="C00000"/>
              </a:solidFill>
              <a:ln>
                <a:solidFill>
                  <a:srgbClr val="C00000"/>
                </a:solidFill>
              </a:ln>
            </c:spPr>
          </c:marker>
          <c:errBars>
            <c:errDir val="y"/>
            <c:errBarType val="both"/>
            <c:errValType val="cust"/>
            <c:plus>
              <c:numRef>
                <c:f>'HR CUFF Chart'!$B$4:$L$4</c:f>
                <c:numCache>
                  <c:formatCode>General</c:formatCode>
                  <c:ptCount val="11"/>
                  <c:pt idx="0">
                    <c:v>11.19098276462328</c:v>
                  </c:pt>
                  <c:pt idx="1">
                    <c:v>16.37579514608885</c:v>
                  </c:pt>
                  <c:pt idx="2">
                    <c:v>17.59829537199557</c:v>
                  </c:pt>
                  <c:pt idx="3">
                    <c:v>17.94993036198192</c:v>
                  </c:pt>
                  <c:pt idx="4">
                    <c:v>23.4591844132172</c:v>
                  </c:pt>
                  <c:pt idx="5">
                    <c:v>0.0</c:v>
                  </c:pt>
                  <c:pt idx="6">
                    <c:v>0.0</c:v>
                  </c:pt>
                  <c:pt idx="7">
                    <c:v>0.0</c:v>
                  </c:pt>
                  <c:pt idx="8">
                    <c:v>0.0</c:v>
                  </c:pt>
                  <c:pt idx="9">
                    <c:v>0.0</c:v>
                  </c:pt>
                  <c:pt idx="10">
                    <c:v>8.577378887016049</c:v>
                  </c:pt>
                </c:numCache>
              </c:numRef>
            </c:plus>
            <c:minus>
              <c:numRef>
                <c:f>'HR CUFF Chart'!$B$4:$L$4</c:f>
                <c:numCache>
                  <c:formatCode>General</c:formatCode>
                  <c:ptCount val="11"/>
                  <c:pt idx="0">
                    <c:v>11.19098276462328</c:v>
                  </c:pt>
                  <c:pt idx="1">
                    <c:v>16.37579514608885</c:v>
                  </c:pt>
                  <c:pt idx="2">
                    <c:v>17.59829537199557</c:v>
                  </c:pt>
                  <c:pt idx="3">
                    <c:v>17.94993036198192</c:v>
                  </c:pt>
                  <c:pt idx="4">
                    <c:v>23.4591844132172</c:v>
                  </c:pt>
                  <c:pt idx="5">
                    <c:v>0.0</c:v>
                  </c:pt>
                  <c:pt idx="6">
                    <c:v>0.0</c:v>
                  </c:pt>
                  <c:pt idx="7">
                    <c:v>0.0</c:v>
                  </c:pt>
                  <c:pt idx="8">
                    <c:v>0.0</c:v>
                  </c:pt>
                  <c:pt idx="9">
                    <c:v>0.0</c:v>
                  </c:pt>
                  <c:pt idx="10">
                    <c:v>8.577378887016049</c:v>
                  </c:pt>
                </c:numCache>
              </c:numRef>
            </c:minus>
            <c:spPr>
              <a:ln>
                <a:solidFill>
                  <a:srgbClr val="C00000"/>
                </a:solidFill>
              </a:ln>
            </c:spPr>
          </c:errBars>
          <c:cat>
            <c:strRef>
              <c:f>'HR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'HR CUFF Chart'!$B$3:$L$3</c:f>
              <c:numCache>
                <c:formatCode>0</c:formatCode>
                <c:ptCount val="11"/>
                <c:pt idx="0">
                  <c:v>72.2857142857143</c:v>
                </c:pt>
                <c:pt idx="1">
                  <c:v>98.16666666666667</c:v>
                </c:pt>
                <c:pt idx="2">
                  <c:v>95.8</c:v>
                </c:pt>
                <c:pt idx="3">
                  <c:v>101.8</c:v>
                </c:pt>
                <c:pt idx="4">
                  <c:v>109.3333333333333</c:v>
                </c:pt>
                <c:pt idx="5">
                  <c:v>109.0</c:v>
                </c:pt>
                <c:pt idx="6">
                  <c:v>112.0</c:v>
                </c:pt>
                <c:pt idx="7">
                  <c:v>117.0</c:v>
                </c:pt>
                <c:pt idx="10">
                  <c:v>63.71428571428572</c:v>
                </c:pt>
              </c:numCache>
            </c:numRef>
          </c:val>
        </c:ser>
        <c:ser>
          <c:idx val="1"/>
          <c:order val="1"/>
          <c:tx>
            <c:strRef>
              <c:f>'HR CUFF Chart'!$A$6</c:f>
              <c:strCache>
                <c:ptCount val="1"/>
                <c:pt idx="0">
                  <c:v>HH Men</c:v>
                </c:pt>
              </c:strCache>
            </c:strRef>
          </c:tx>
          <c:spPr>
            <a:ln>
              <a:solidFill>
                <a:srgbClr val="002060"/>
              </a:solidFill>
            </a:ln>
          </c:spPr>
          <c:marker>
            <c:symbol val="x"/>
            <c:size val="7"/>
            <c:spPr>
              <a:noFill/>
              <a:ln>
                <a:solidFill>
                  <a:srgbClr val="002060"/>
                </a:solidFill>
              </a:ln>
            </c:spPr>
          </c:marker>
          <c:errBars>
            <c:errDir val="y"/>
            <c:errBarType val="both"/>
            <c:errValType val="cust"/>
            <c:plus>
              <c:numRef>
                <c:f>'HR CUFF Chart'!$B$9:$L$9</c:f>
                <c:numCache>
                  <c:formatCode>General</c:formatCode>
                  <c:ptCount val="11"/>
                  <c:pt idx="0">
                    <c:v>8.14452781524706</c:v>
                  </c:pt>
                  <c:pt idx="1">
                    <c:v>13.45362404707371</c:v>
                  </c:pt>
                  <c:pt idx="2">
                    <c:v>16.28905563049418</c:v>
                  </c:pt>
                  <c:pt idx="3">
                    <c:v>12.52996408614167</c:v>
                  </c:pt>
                  <c:pt idx="4">
                    <c:v>15.01110699893029</c:v>
                  </c:pt>
                  <c:pt idx="5">
                    <c:v>18.38477631085023</c:v>
                  </c:pt>
                  <c:pt idx="6">
                    <c:v>17.67766952966369</c:v>
                  </c:pt>
                  <c:pt idx="7">
                    <c:v>10.60660171779821</c:v>
                  </c:pt>
                  <c:pt idx="8">
                    <c:v>18.38477631085023</c:v>
                  </c:pt>
                  <c:pt idx="9">
                    <c:v>14.8492424049175</c:v>
                  </c:pt>
                  <c:pt idx="10">
                    <c:v>13.07669683062202</c:v>
                  </c:pt>
                </c:numCache>
              </c:numRef>
            </c:plus>
            <c:minus>
              <c:numRef>
                <c:f>'HR CUFF Chart'!$B$9:$L$9</c:f>
                <c:numCache>
                  <c:formatCode>General</c:formatCode>
                  <c:ptCount val="11"/>
                  <c:pt idx="0">
                    <c:v>8.14452781524706</c:v>
                  </c:pt>
                  <c:pt idx="1">
                    <c:v>13.45362404707371</c:v>
                  </c:pt>
                  <c:pt idx="2">
                    <c:v>16.28905563049418</c:v>
                  </c:pt>
                  <c:pt idx="3">
                    <c:v>12.52996408614167</c:v>
                  </c:pt>
                  <c:pt idx="4">
                    <c:v>15.01110699893029</c:v>
                  </c:pt>
                  <c:pt idx="5">
                    <c:v>18.38477631085023</c:v>
                  </c:pt>
                  <c:pt idx="6">
                    <c:v>17.67766952966369</c:v>
                  </c:pt>
                  <c:pt idx="7">
                    <c:v>10.60660171779821</c:v>
                  </c:pt>
                  <c:pt idx="8">
                    <c:v>18.38477631085023</c:v>
                  </c:pt>
                  <c:pt idx="9">
                    <c:v>14.8492424049175</c:v>
                  </c:pt>
                  <c:pt idx="10">
                    <c:v>13.07669683062202</c:v>
                  </c:pt>
                </c:numCache>
              </c:numRef>
            </c:minus>
            <c:spPr>
              <a:ln>
                <a:solidFill>
                  <a:srgbClr val="002060"/>
                </a:solidFill>
              </a:ln>
            </c:spPr>
          </c:errBars>
          <c:cat>
            <c:strRef>
              <c:f>'HR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'HR CUFF Chart'!$B$8:$L$8</c:f>
              <c:numCache>
                <c:formatCode>General</c:formatCode>
                <c:ptCount val="11"/>
                <c:pt idx="0">
                  <c:v>57.66666666666664</c:v>
                </c:pt>
                <c:pt idx="1">
                  <c:v>73.0</c:v>
                </c:pt>
                <c:pt idx="2">
                  <c:v>75.3333333333333</c:v>
                </c:pt>
                <c:pt idx="3">
                  <c:v>76.0</c:v>
                </c:pt>
                <c:pt idx="4">
                  <c:v>79.3333333333333</c:v>
                </c:pt>
                <c:pt idx="5">
                  <c:v>73.0</c:v>
                </c:pt>
                <c:pt idx="6">
                  <c:v>80.5</c:v>
                </c:pt>
                <c:pt idx="7">
                  <c:v>72.5</c:v>
                </c:pt>
                <c:pt idx="8">
                  <c:v>78.0</c:v>
                </c:pt>
                <c:pt idx="9">
                  <c:v>77.5</c:v>
                </c:pt>
                <c:pt idx="10">
                  <c:v>54.0</c:v>
                </c:pt>
              </c:numCache>
            </c:numRef>
          </c:val>
        </c:ser>
        <c:dLbls/>
        <c:marker val="1"/>
        <c:axId val="626505848"/>
        <c:axId val="626480648"/>
      </c:lineChart>
      <c:catAx>
        <c:axId val="626505848"/>
        <c:scaling>
          <c:orientation val="minMax"/>
        </c:scaling>
        <c:axPos val="b"/>
        <c:title>
          <c:tx>
            <c:rich>
              <a:bodyPr/>
              <a:lstStyle/>
              <a:p>
                <a:pPr>
                  <a:defRPr sz="1600">
                    <a:latin typeface="Georgia" panose="02040502050405020303" pitchFamily="18" charset="0"/>
                  </a:defRPr>
                </a:pPr>
                <a:r>
                  <a:rPr lang="en-US" sz="1600">
                    <a:latin typeface="Georgia" panose="02040502050405020303" pitchFamily="18" charset="0"/>
                  </a:rPr>
                  <a:t>Stages (min)</a:t>
                </a:r>
              </a:p>
            </c:rich>
          </c:tx>
          <c:layout/>
        </c:title>
        <c:numFmt formatCode="General" sourceLinked="1"/>
        <c:tickLblPos val="nextTo"/>
        <c:txPr>
          <a:bodyPr/>
          <a:lstStyle/>
          <a:p>
            <a:pPr>
              <a:defRPr>
                <a:latin typeface="Georgia" panose="02040502050405020303" pitchFamily="18" charset="0"/>
              </a:defRPr>
            </a:pPr>
            <a:endParaRPr lang="en-US"/>
          </a:p>
        </c:txPr>
        <c:crossAx val="626480648"/>
        <c:crosses val="autoZero"/>
        <c:auto val="1"/>
        <c:lblAlgn val="ctr"/>
        <c:lblOffset val="100"/>
      </c:catAx>
      <c:valAx>
        <c:axId val="626480648"/>
        <c:scaling>
          <c:orientation val="minMax"/>
          <c:max val="150.0"/>
          <c:min val="25.0"/>
        </c:scaling>
        <c:axPos val="l"/>
        <c:majorGridlines/>
        <c:title>
          <c:tx>
            <c:rich>
              <a:bodyPr rot="-5400000" vert="horz"/>
              <a:lstStyle/>
              <a:p>
                <a:pPr>
                  <a:defRPr sz="1600" i="1">
                    <a:latin typeface="Georgia" panose="02040502050405020303" pitchFamily="18" charset="0"/>
                  </a:defRPr>
                </a:pPr>
                <a:r>
                  <a:rPr lang="en-US" sz="1600" i="1">
                    <a:latin typeface="Georgia" panose="02040502050405020303" pitchFamily="18" charset="0"/>
                  </a:rPr>
                  <a:t>Heart</a:t>
                </a:r>
                <a:r>
                  <a:rPr lang="en-US" sz="1600" i="1" baseline="0">
                    <a:latin typeface="Georgia" panose="02040502050405020303" pitchFamily="18" charset="0"/>
                  </a:rPr>
                  <a:t> Rate (bpm)</a:t>
                </a:r>
              </a:p>
            </c:rich>
          </c:tx>
          <c:layout/>
        </c:title>
        <c:numFmt formatCode="0" sourceLinked="1"/>
        <c:tickLblPos val="nextTo"/>
        <c:txPr>
          <a:bodyPr/>
          <a:lstStyle/>
          <a:p>
            <a:pPr>
              <a:defRPr>
                <a:latin typeface="Georgia" panose="02040502050405020303" pitchFamily="18" charset="0"/>
              </a:defRPr>
            </a:pPr>
            <a:endParaRPr lang="en-US"/>
          </a:p>
        </c:txPr>
        <c:crossAx val="626505848"/>
        <c:crosses val="autoZero"/>
        <c:crossBetween val="between"/>
        <c:majorUnit val="25.0"/>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Georgia" panose="02040502050405020303" pitchFamily="18" charset="0"/>
              </a:defRPr>
            </a:pPr>
            <a:r>
              <a:rPr lang="en-US" dirty="0" err="1">
                <a:latin typeface="Georgia" panose="02040502050405020303" pitchFamily="18" charset="0"/>
              </a:rPr>
              <a:t>Euhydration</a:t>
            </a:r>
            <a:endParaRPr lang="en-US" dirty="0">
              <a:latin typeface="Georgia" panose="02040502050405020303" pitchFamily="18" charset="0"/>
            </a:endParaRPr>
          </a:p>
        </c:rich>
      </c:tx>
      <c:layout/>
    </c:title>
    <c:plotArea>
      <c:layout>
        <c:manualLayout>
          <c:layoutTarget val="inner"/>
          <c:xMode val="edge"/>
          <c:yMode val="edge"/>
          <c:x val="0.156281432562865"/>
          <c:y val="0.105338541666667"/>
          <c:w val="0.592552787244878"/>
          <c:h val="0.733341330380578"/>
        </c:manualLayout>
      </c:layout>
      <c:lineChart>
        <c:grouping val="standard"/>
        <c:ser>
          <c:idx val="0"/>
          <c:order val="0"/>
          <c:tx>
            <c:strRef>
              <c:f>'HR CUFF Chart'!$A$11</c:f>
              <c:strCache>
                <c:ptCount val="1"/>
                <c:pt idx="0">
                  <c:v>EH Women</c:v>
                </c:pt>
              </c:strCache>
            </c:strRef>
          </c:tx>
          <c:spPr>
            <a:ln>
              <a:solidFill>
                <a:srgbClr val="C00000"/>
              </a:solidFill>
            </a:ln>
          </c:spPr>
          <c:marker>
            <c:symbol val="triangle"/>
            <c:size val="7"/>
            <c:spPr>
              <a:solidFill>
                <a:srgbClr val="C00000"/>
              </a:solidFill>
              <a:ln>
                <a:solidFill>
                  <a:srgbClr val="C00000"/>
                </a:solidFill>
              </a:ln>
            </c:spPr>
          </c:marker>
          <c:errBars>
            <c:errDir val="y"/>
            <c:errBarType val="both"/>
            <c:errValType val="cust"/>
            <c:plus>
              <c:numRef>
                <c:f>'HR CUFF Chart'!$B$14:$L$14</c:f>
                <c:numCache>
                  <c:formatCode>General</c:formatCode>
                  <c:ptCount val="11"/>
                  <c:pt idx="0">
                    <c:v>9.282600210429537</c:v>
                  </c:pt>
                  <c:pt idx="1">
                    <c:v>15.2577848982085</c:v>
                  </c:pt>
                  <c:pt idx="2">
                    <c:v>14.29335509948589</c:v>
                  </c:pt>
                  <c:pt idx="3">
                    <c:v>15.121728296285</c:v>
                  </c:pt>
                  <c:pt idx="4">
                    <c:v>15.55634918610405</c:v>
                  </c:pt>
                  <c:pt idx="5">
                    <c:v>0.0</c:v>
                  </c:pt>
                  <c:pt idx="6">
                    <c:v>0.0</c:v>
                  </c:pt>
                  <c:pt idx="7">
                    <c:v>0.0</c:v>
                  </c:pt>
                  <c:pt idx="8">
                    <c:v>0.0</c:v>
                  </c:pt>
                  <c:pt idx="9">
                    <c:v>0.0</c:v>
                  </c:pt>
                  <c:pt idx="10">
                    <c:v>10.01998003990028</c:v>
                  </c:pt>
                </c:numCache>
              </c:numRef>
            </c:plus>
            <c:minus>
              <c:numRef>
                <c:f>'HR CUFF Chart'!$B$14:$L$14</c:f>
                <c:numCache>
                  <c:formatCode>General</c:formatCode>
                  <c:ptCount val="11"/>
                  <c:pt idx="0">
                    <c:v>9.282600210429537</c:v>
                  </c:pt>
                  <c:pt idx="1">
                    <c:v>15.2577848982085</c:v>
                  </c:pt>
                  <c:pt idx="2">
                    <c:v>14.29335509948589</c:v>
                  </c:pt>
                  <c:pt idx="3">
                    <c:v>15.121728296285</c:v>
                  </c:pt>
                  <c:pt idx="4">
                    <c:v>15.55634918610405</c:v>
                  </c:pt>
                  <c:pt idx="5">
                    <c:v>0.0</c:v>
                  </c:pt>
                  <c:pt idx="6">
                    <c:v>0.0</c:v>
                  </c:pt>
                  <c:pt idx="7">
                    <c:v>0.0</c:v>
                  </c:pt>
                  <c:pt idx="8">
                    <c:v>0.0</c:v>
                  </c:pt>
                  <c:pt idx="9">
                    <c:v>0.0</c:v>
                  </c:pt>
                  <c:pt idx="10">
                    <c:v>10.01998003990028</c:v>
                  </c:pt>
                </c:numCache>
              </c:numRef>
            </c:minus>
            <c:spPr>
              <a:ln>
                <a:solidFill>
                  <a:srgbClr val="C00000"/>
                </a:solidFill>
              </a:ln>
            </c:spPr>
          </c:errBars>
          <c:cat>
            <c:strRef>
              <c:f>'HR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'HR CUFF Chart'!$B$13:$L$13</c:f>
              <c:numCache>
                <c:formatCode>0</c:formatCode>
                <c:ptCount val="11"/>
                <c:pt idx="0">
                  <c:v>73.8333333333333</c:v>
                </c:pt>
                <c:pt idx="1">
                  <c:v>95.6</c:v>
                </c:pt>
                <c:pt idx="2">
                  <c:v>102.4</c:v>
                </c:pt>
                <c:pt idx="3">
                  <c:v>103.0</c:v>
                </c:pt>
                <c:pt idx="4">
                  <c:v>97.0</c:v>
                </c:pt>
                <c:pt idx="5">
                  <c:v>112.0</c:v>
                </c:pt>
                <c:pt idx="6">
                  <c:v>106.0</c:v>
                </c:pt>
                <c:pt idx="7">
                  <c:v>113.0</c:v>
                </c:pt>
                <c:pt idx="8">
                  <c:v>115.0</c:v>
                </c:pt>
                <c:pt idx="9">
                  <c:v>124.0</c:v>
                </c:pt>
                <c:pt idx="10">
                  <c:v>65.0</c:v>
                </c:pt>
              </c:numCache>
            </c:numRef>
          </c:val>
        </c:ser>
        <c:ser>
          <c:idx val="1"/>
          <c:order val="1"/>
          <c:tx>
            <c:strRef>
              <c:f>'HR CUFF Chart'!$A$16</c:f>
              <c:strCache>
                <c:ptCount val="1"/>
                <c:pt idx="0">
                  <c:v>EH Men</c:v>
                </c:pt>
              </c:strCache>
            </c:strRef>
          </c:tx>
          <c:spPr>
            <a:ln>
              <a:solidFill>
                <a:srgbClr val="002060"/>
              </a:solidFill>
            </a:ln>
          </c:spPr>
          <c:marker>
            <c:symbol val="x"/>
            <c:size val="7"/>
            <c:spPr>
              <a:noFill/>
              <a:ln>
                <a:solidFill>
                  <a:srgbClr val="002060"/>
                </a:solidFill>
              </a:ln>
            </c:spPr>
          </c:marker>
          <c:errBars>
            <c:errDir val="y"/>
            <c:errBarType val="both"/>
            <c:errValType val="cust"/>
            <c:plus>
              <c:numRef>
                <c:f>'HR CUFF Chart'!$B$19:$L$19</c:f>
                <c:numCache>
                  <c:formatCode>General</c:formatCode>
                  <c:ptCount val="11"/>
                  <c:pt idx="0">
                    <c:v>2.924648941081891</c:v>
                  </c:pt>
                  <c:pt idx="1">
                    <c:v>10.11364001167306</c:v>
                  </c:pt>
                  <c:pt idx="2">
                    <c:v>9.778499251881502</c:v>
                  </c:pt>
                  <c:pt idx="3">
                    <c:v>8.654753717163871</c:v>
                  </c:pt>
                  <c:pt idx="4">
                    <c:v>12.88040224157468</c:v>
                  </c:pt>
                  <c:pt idx="5">
                    <c:v>12.23928102463536</c:v>
                  </c:pt>
                  <c:pt idx="6">
                    <c:v>13.74045122985411</c:v>
                  </c:pt>
                  <c:pt idx="7">
                    <c:v>12.98075498574717</c:v>
                  </c:pt>
                  <c:pt idx="8">
                    <c:v>14.51550894732943</c:v>
                  </c:pt>
                  <c:pt idx="9">
                    <c:v>16.6523271646938</c:v>
                  </c:pt>
                  <c:pt idx="10">
                    <c:v>6.802048010919736</c:v>
                  </c:pt>
                </c:numCache>
              </c:numRef>
            </c:plus>
            <c:minus>
              <c:numRef>
                <c:f>'HR CUFF Chart'!$B$19:$L$19</c:f>
                <c:numCache>
                  <c:formatCode>General</c:formatCode>
                  <c:ptCount val="11"/>
                  <c:pt idx="0">
                    <c:v>2.924648941081891</c:v>
                  </c:pt>
                  <c:pt idx="1">
                    <c:v>10.11364001167306</c:v>
                  </c:pt>
                  <c:pt idx="2">
                    <c:v>9.778499251881502</c:v>
                  </c:pt>
                  <c:pt idx="3">
                    <c:v>8.654753717163871</c:v>
                  </c:pt>
                  <c:pt idx="4">
                    <c:v>12.88040224157468</c:v>
                  </c:pt>
                  <c:pt idx="5">
                    <c:v>12.23928102463536</c:v>
                  </c:pt>
                  <c:pt idx="6">
                    <c:v>13.74045122985411</c:v>
                  </c:pt>
                  <c:pt idx="7">
                    <c:v>12.98075498574717</c:v>
                  </c:pt>
                  <c:pt idx="8">
                    <c:v>14.51550894732943</c:v>
                  </c:pt>
                  <c:pt idx="9">
                    <c:v>16.6523271646938</c:v>
                  </c:pt>
                  <c:pt idx="10">
                    <c:v>6.802048010919736</c:v>
                  </c:pt>
                </c:numCache>
              </c:numRef>
            </c:minus>
            <c:spPr>
              <a:ln>
                <a:solidFill>
                  <a:srgbClr val="002060"/>
                </a:solidFill>
              </a:ln>
            </c:spPr>
          </c:errBars>
          <c:cat>
            <c:strRef>
              <c:f>'HR CUFF Chart'!$B$23:$L$23</c:f>
              <c:strCache>
                <c:ptCount val="11"/>
                <c:pt idx="0">
                  <c:v>BL</c:v>
                </c:pt>
                <c:pt idx="1">
                  <c:v>5</c:v>
                </c:pt>
                <c:pt idx="2">
                  <c:v>10</c:v>
                </c:pt>
                <c:pt idx="3">
                  <c:v>15</c:v>
                </c:pt>
                <c:pt idx="4">
                  <c:v>20</c:v>
                </c:pt>
                <c:pt idx="5">
                  <c:v>25</c:v>
                </c:pt>
                <c:pt idx="6">
                  <c:v>30</c:v>
                </c:pt>
                <c:pt idx="7">
                  <c:v>35</c:v>
                </c:pt>
                <c:pt idx="8">
                  <c:v>40</c:v>
                </c:pt>
                <c:pt idx="9">
                  <c:v>45</c:v>
                </c:pt>
                <c:pt idx="10">
                  <c:v>REC</c:v>
                </c:pt>
              </c:strCache>
            </c:strRef>
          </c:cat>
          <c:val>
            <c:numRef>
              <c:f>'HR CUFF Chart'!$B$18:$L$18</c:f>
              <c:numCache>
                <c:formatCode>General</c:formatCode>
                <c:ptCount val="11"/>
                <c:pt idx="0">
                  <c:v>56.375</c:v>
                </c:pt>
                <c:pt idx="1">
                  <c:v>81.0</c:v>
                </c:pt>
                <c:pt idx="2">
                  <c:v>83.57142857142854</c:v>
                </c:pt>
                <c:pt idx="3">
                  <c:v>85.71428571428572</c:v>
                </c:pt>
                <c:pt idx="4">
                  <c:v>83.2857142857143</c:v>
                </c:pt>
                <c:pt idx="5">
                  <c:v>82.6</c:v>
                </c:pt>
                <c:pt idx="6">
                  <c:v>85.4</c:v>
                </c:pt>
                <c:pt idx="7">
                  <c:v>85.0</c:v>
                </c:pt>
                <c:pt idx="8">
                  <c:v>87.2</c:v>
                </c:pt>
                <c:pt idx="9">
                  <c:v>87.6</c:v>
                </c:pt>
                <c:pt idx="10">
                  <c:v>54.375</c:v>
                </c:pt>
              </c:numCache>
            </c:numRef>
          </c:val>
        </c:ser>
        <c:dLbls/>
        <c:marker val="1"/>
        <c:axId val="626623368"/>
        <c:axId val="626630584"/>
      </c:lineChart>
      <c:catAx>
        <c:axId val="626623368"/>
        <c:scaling>
          <c:orientation val="minMax"/>
        </c:scaling>
        <c:axPos val="b"/>
        <c:title>
          <c:tx>
            <c:rich>
              <a:bodyPr/>
              <a:lstStyle/>
              <a:p>
                <a:pPr>
                  <a:defRPr sz="1600"/>
                </a:pPr>
                <a:r>
                  <a:rPr lang="en-US" sz="1600"/>
                  <a:t>Stages (min)</a:t>
                </a:r>
              </a:p>
            </c:rich>
          </c:tx>
          <c:layout/>
        </c:title>
        <c:numFmt formatCode="General" sourceLinked="0"/>
        <c:tickLblPos val="nextTo"/>
        <c:crossAx val="626630584"/>
        <c:crosses val="autoZero"/>
        <c:auto val="1"/>
        <c:lblAlgn val="ctr"/>
        <c:lblOffset val="100"/>
      </c:catAx>
      <c:valAx>
        <c:axId val="626630584"/>
        <c:scaling>
          <c:orientation val="minMax"/>
          <c:max val="150.0"/>
          <c:min val="25.0"/>
        </c:scaling>
        <c:axPos val="l"/>
        <c:majorGridlines/>
        <c:title>
          <c:tx>
            <c:rich>
              <a:bodyPr rot="-5400000" vert="horz"/>
              <a:lstStyle/>
              <a:p>
                <a:pPr>
                  <a:defRPr sz="1600" i="1"/>
                </a:pPr>
                <a:r>
                  <a:rPr lang="en-US" sz="1600" i="1"/>
                  <a:t>Heart Rate (bpm)</a:t>
                </a:r>
              </a:p>
            </c:rich>
          </c:tx>
          <c:layout/>
        </c:title>
        <c:numFmt formatCode="0" sourceLinked="1"/>
        <c:tickLblPos val="nextTo"/>
        <c:txPr>
          <a:bodyPr/>
          <a:lstStyle/>
          <a:p>
            <a:pPr>
              <a:defRPr>
                <a:latin typeface="Georgia" panose="02040502050405020303" pitchFamily="18" charset="0"/>
              </a:defRPr>
            </a:pPr>
            <a:endParaRPr lang="en-US"/>
          </a:p>
        </c:txPr>
        <c:crossAx val="626623368"/>
        <c:crosses val="autoZero"/>
        <c:crossBetween val="between"/>
        <c:majorUnit val="25.0"/>
      </c:valAx>
    </c:plotArea>
    <c:legend>
      <c:legendPos val="r"/>
      <c:layout>
        <c:manualLayout>
          <c:xMode val="edge"/>
          <c:yMode val="edge"/>
          <c:x val="0.748794217886943"/>
          <c:y val="0.861742331036745"/>
          <c:w val="0.247715265430531"/>
          <c:h val="0.12263259545387"/>
        </c:manualLayout>
      </c:layout>
      <c:txPr>
        <a:bodyPr/>
        <a:lstStyle/>
        <a:p>
          <a:pPr>
            <a:defRPr sz="14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smtClean="0"/>
              <a:t>Men</a:t>
            </a:r>
            <a:endParaRPr lang="en-US" dirty="0"/>
          </a:p>
        </c:rich>
      </c:tx>
      <c:layout/>
    </c:title>
    <c:plotArea>
      <c:layout/>
      <c:barChart>
        <c:barDir val="col"/>
        <c:grouping val="clustered"/>
        <c:ser>
          <c:idx val="1"/>
          <c:order val="0"/>
          <c:tx>
            <c:strRef>
              <c:f>'Tilt Times Chart'!$E$14</c:f>
              <c:strCache>
                <c:ptCount val="1"/>
                <c:pt idx="0">
                  <c:v>EH Men</c:v>
                </c:pt>
              </c:strCache>
            </c:strRef>
          </c:tx>
          <c:spPr>
            <a:solidFill>
              <a:srgbClr val="C00000"/>
            </a:solidFill>
            <a:ln>
              <a:solidFill>
                <a:srgbClr val="C00000"/>
              </a:solidFill>
            </a:ln>
          </c:spPr>
          <c:cat>
            <c:strRef>
              <c:f>'Tilt Times Chart'!$E$15:$E$22</c:f>
              <c:strCache>
                <c:ptCount val="8"/>
                <c:pt idx="0">
                  <c:v>#4</c:v>
                </c:pt>
                <c:pt idx="1">
                  <c:v>#10</c:v>
                </c:pt>
                <c:pt idx="2">
                  <c:v>#25</c:v>
                </c:pt>
                <c:pt idx="3">
                  <c:v>#31</c:v>
                </c:pt>
                <c:pt idx="4">
                  <c:v>#34</c:v>
                </c:pt>
                <c:pt idx="5">
                  <c:v>#9</c:v>
                </c:pt>
                <c:pt idx="6">
                  <c:v>#33</c:v>
                </c:pt>
                <c:pt idx="7">
                  <c:v>#17</c:v>
                </c:pt>
              </c:strCache>
            </c:strRef>
          </c:cat>
          <c:val>
            <c:numRef>
              <c:f>'Tilt Times Chart'!$F$15:$F$22</c:f>
              <c:numCache>
                <c:formatCode>General</c:formatCode>
                <c:ptCount val="8"/>
                <c:pt idx="0">
                  <c:v>45.0</c:v>
                </c:pt>
                <c:pt idx="1">
                  <c:v>45.0</c:v>
                </c:pt>
                <c:pt idx="2">
                  <c:v>24.8666667</c:v>
                </c:pt>
                <c:pt idx="3">
                  <c:v>45.0</c:v>
                </c:pt>
                <c:pt idx="4">
                  <c:v>10.133333</c:v>
                </c:pt>
                <c:pt idx="5">
                  <c:v>24.0666667</c:v>
                </c:pt>
                <c:pt idx="6">
                  <c:v>45.0</c:v>
                </c:pt>
                <c:pt idx="7">
                  <c:v>45.0</c:v>
                </c:pt>
              </c:numCache>
            </c:numRef>
          </c:val>
        </c:ser>
        <c:ser>
          <c:idx val="0"/>
          <c:order val="1"/>
          <c:tx>
            <c:strRef>
              <c:f>'Tilt Times Chart'!$C$14</c:f>
              <c:strCache>
                <c:ptCount val="1"/>
                <c:pt idx="0">
                  <c:v>HH Men</c:v>
                </c:pt>
              </c:strCache>
            </c:strRef>
          </c:tx>
          <c:spPr>
            <a:solidFill>
              <a:srgbClr val="002060"/>
            </a:solidFill>
            <a:ln>
              <a:solidFill>
                <a:srgbClr val="002060"/>
              </a:solidFill>
            </a:ln>
          </c:spPr>
          <c:cat>
            <c:strRef>
              <c:f>'Tilt Times Chart'!$E$15:$E$22</c:f>
              <c:strCache>
                <c:ptCount val="8"/>
                <c:pt idx="0">
                  <c:v>#4</c:v>
                </c:pt>
                <c:pt idx="1">
                  <c:v>#10</c:v>
                </c:pt>
                <c:pt idx="2">
                  <c:v>#25</c:v>
                </c:pt>
                <c:pt idx="3">
                  <c:v>#31</c:v>
                </c:pt>
                <c:pt idx="4">
                  <c:v>#34</c:v>
                </c:pt>
                <c:pt idx="5">
                  <c:v>#9</c:v>
                </c:pt>
                <c:pt idx="6">
                  <c:v>#33</c:v>
                </c:pt>
                <c:pt idx="7">
                  <c:v>#17</c:v>
                </c:pt>
              </c:strCache>
            </c:strRef>
          </c:cat>
          <c:val>
            <c:numRef>
              <c:f>'Tilt Times Chart'!$D$15:$D$22</c:f>
              <c:numCache>
                <c:formatCode>General</c:formatCode>
                <c:ptCount val="8"/>
                <c:pt idx="0">
                  <c:v>45.0</c:v>
                </c:pt>
                <c:pt idx="1">
                  <c:v>45.0</c:v>
                </c:pt>
                <c:pt idx="2">
                  <c:v>45.0</c:v>
                </c:pt>
                <c:pt idx="3">
                  <c:v>45.0</c:v>
                </c:pt>
                <c:pt idx="4">
                  <c:v>1.8666667</c:v>
                </c:pt>
                <c:pt idx="5">
                  <c:v>24.6</c:v>
                </c:pt>
                <c:pt idx="6">
                  <c:v>45.0</c:v>
                </c:pt>
                <c:pt idx="7">
                  <c:v>45.0</c:v>
                </c:pt>
              </c:numCache>
            </c:numRef>
          </c:val>
        </c:ser>
        <c:dLbls/>
        <c:axId val="626388952"/>
        <c:axId val="626380552"/>
      </c:barChart>
      <c:catAx>
        <c:axId val="626388952"/>
        <c:scaling>
          <c:orientation val="minMax"/>
        </c:scaling>
        <c:axPos val="b"/>
        <c:numFmt formatCode="General" sourceLinked="0"/>
        <c:tickLblPos val="nextTo"/>
        <c:crossAx val="626380552"/>
        <c:crosses val="autoZero"/>
        <c:auto val="1"/>
        <c:lblAlgn val="ctr"/>
        <c:lblOffset val="100"/>
      </c:catAx>
      <c:valAx>
        <c:axId val="626380552"/>
        <c:scaling>
          <c:orientation val="minMax"/>
          <c:max val="45.0"/>
          <c:min val="0.0"/>
        </c:scaling>
        <c:axPos val="l"/>
        <c:majorGridlines/>
        <c:title>
          <c:tx>
            <c:rich>
              <a:bodyPr rot="-5400000" vert="horz"/>
              <a:lstStyle/>
              <a:p>
                <a:pPr>
                  <a:defRPr sz="1400" i="1"/>
                </a:pPr>
                <a:r>
                  <a:rPr lang="en-US" sz="1400" i="1" dirty="0"/>
                  <a:t>Tilt Times </a:t>
                </a:r>
                <a:r>
                  <a:rPr lang="en-US" sz="1400" i="1" dirty="0" smtClean="0"/>
                  <a:t>(min)</a:t>
                </a:r>
                <a:endParaRPr lang="en-US" sz="1400" i="1" dirty="0"/>
              </a:p>
            </c:rich>
          </c:tx>
          <c:layout>
            <c:manualLayout>
              <c:xMode val="edge"/>
              <c:yMode val="edge"/>
              <c:x val="0.023783389502864"/>
              <c:y val="0.204751692222683"/>
            </c:manualLayout>
          </c:layout>
        </c:title>
        <c:numFmt formatCode="General" sourceLinked="1"/>
        <c:tickLblPos val="nextTo"/>
        <c:crossAx val="626388952"/>
        <c:crosses val="autoZero"/>
        <c:crossBetween val="between"/>
        <c:majorUnit val="15.0"/>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smtClean="0"/>
              <a:t>Women</a:t>
            </a:r>
            <a:endParaRPr lang="en-US" dirty="0"/>
          </a:p>
        </c:rich>
      </c:tx>
      <c:layout/>
    </c:title>
    <c:plotArea>
      <c:layout/>
      <c:barChart>
        <c:barDir val="col"/>
        <c:grouping val="clustered"/>
        <c:ser>
          <c:idx val="1"/>
          <c:order val="0"/>
          <c:tx>
            <c:strRef>
              <c:f>'Tilt Times Chart'!$K$29</c:f>
              <c:strCache>
                <c:ptCount val="1"/>
                <c:pt idx="0">
                  <c:v>EH</c:v>
                </c:pt>
              </c:strCache>
            </c:strRef>
          </c:tx>
          <c:spPr>
            <a:solidFill>
              <a:srgbClr val="C00000"/>
            </a:solidFill>
            <a:ln>
              <a:solidFill>
                <a:srgbClr val="C00000"/>
              </a:solidFill>
            </a:ln>
          </c:spPr>
          <c:cat>
            <c:strRef>
              <c:f>'Tilt Times Chart'!$C$5:$C$11</c:f>
              <c:strCache>
                <c:ptCount val="7"/>
                <c:pt idx="0">
                  <c:v>#2</c:v>
                </c:pt>
                <c:pt idx="1">
                  <c:v>#5</c:v>
                </c:pt>
                <c:pt idx="2">
                  <c:v>#6</c:v>
                </c:pt>
                <c:pt idx="3">
                  <c:v>#14</c:v>
                </c:pt>
                <c:pt idx="4">
                  <c:v>#15</c:v>
                </c:pt>
                <c:pt idx="5">
                  <c:v>#16</c:v>
                </c:pt>
                <c:pt idx="6">
                  <c:v>#22</c:v>
                </c:pt>
              </c:strCache>
            </c:strRef>
          </c:cat>
          <c:val>
            <c:numRef>
              <c:f>'Tilt Times Chart'!$F$5:$F$11</c:f>
              <c:numCache>
                <c:formatCode>General</c:formatCode>
                <c:ptCount val="7"/>
                <c:pt idx="0">
                  <c:v>17.35</c:v>
                </c:pt>
                <c:pt idx="1">
                  <c:v>13.05</c:v>
                </c:pt>
                <c:pt idx="2">
                  <c:v>24.76666669999998</c:v>
                </c:pt>
                <c:pt idx="3">
                  <c:v>7.81666667</c:v>
                </c:pt>
                <c:pt idx="4">
                  <c:v>21.633333</c:v>
                </c:pt>
                <c:pt idx="5">
                  <c:v>45.0</c:v>
                </c:pt>
                <c:pt idx="6">
                  <c:v>19.71666667</c:v>
                </c:pt>
              </c:numCache>
            </c:numRef>
          </c:val>
        </c:ser>
        <c:ser>
          <c:idx val="0"/>
          <c:order val="1"/>
          <c:tx>
            <c:strRef>
              <c:f>'Tilt Times Chart'!$K$30</c:f>
              <c:strCache>
                <c:ptCount val="1"/>
                <c:pt idx="0">
                  <c:v>HH</c:v>
                </c:pt>
              </c:strCache>
            </c:strRef>
          </c:tx>
          <c:spPr>
            <a:solidFill>
              <a:srgbClr val="002060"/>
            </a:solidFill>
            <a:ln>
              <a:solidFill>
                <a:srgbClr val="002060"/>
              </a:solidFill>
            </a:ln>
          </c:spPr>
          <c:cat>
            <c:strRef>
              <c:f>'Tilt Times Chart'!$C$5:$C$11</c:f>
              <c:strCache>
                <c:ptCount val="7"/>
                <c:pt idx="0">
                  <c:v>#2</c:v>
                </c:pt>
                <c:pt idx="1">
                  <c:v>#5</c:v>
                </c:pt>
                <c:pt idx="2">
                  <c:v>#6</c:v>
                </c:pt>
                <c:pt idx="3">
                  <c:v>#14</c:v>
                </c:pt>
                <c:pt idx="4">
                  <c:v>#15</c:v>
                </c:pt>
                <c:pt idx="5">
                  <c:v>#16</c:v>
                </c:pt>
                <c:pt idx="6">
                  <c:v>#22</c:v>
                </c:pt>
              </c:strCache>
            </c:strRef>
          </c:cat>
          <c:val>
            <c:numRef>
              <c:f>'Tilt Times Chart'!$D$5:$D$11</c:f>
              <c:numCache>
                <c:formatCode>General</c:formatCode>
                <c:ptCount val="7"/>
                <c:pt idx="0">
                  <c:v>20.11666667</c:v>
                </c:pt>
                <c:pt idx="1">
                  <c:v>12.2666667</c:v>
                </c:pt>
                <c:pt idx="2">
                  <c:v>25.11666667</c:v>
                </c:pt>
                <c:pt idx="3">
                  <c:v>4.31666667</c:v>
                </c:pt>
                <c:pt idx="4">
                  <c:v>22.0666667</c:v>
                </c:pt>
                <c:pt idx="5">
                  <c:v>40.61666666999998</c:v>
                </c:pt>
                <c:pt idx="6">
                  <c:v>24.55</c:v>
                </c:pt>
              </c:numCache>
            </c:numRef>
          </c:val>
        </c:ser>
        <c:dLbls/>
        <c:axId val="626581624"/>
        <c:axId val="626549576"/>
      </c:barChart>
      <c:catAx>
        <c:axId val="626581624"/>
        <c:scaling>
          <c:orientation val="minMax"/>
        </c:scaling>
        <c:axPos val="b"/>
        <c:numFmt formatCode="General" sourceLinked="0"/>
        <c:tickLblPos val="nextTo"/>
        <c:crossAx val="626549576"/>
        <c:crosses val="autoZero"/>
        <c:auto val="1"/>
        <c:lblAlgn val="ctr"/>
        <c:lblOffset val="100"/>
      </c:catAx>
      <c:valAx>
        <c:axId val="626549576"/>
        <c:scaling>
          <c:orientation val="minMax"/>
          <c:max val="45.0"/>
          <c:min val="0.0"/>
        </c:scaling>
        <c:axPos val="l"/>
        <c:majorGridlines/>
        <c:title>
          <c:tx>
            <c:rich>
              <a:bodyPr rot="-5400000" vert="horz"/>
              <a:lstStyle/>
              <a:p>
                <a:pPr>
                  <a:defRPr sz="1400" i="1"/>
                </a:pPr>
                <a:r>
                  <a:rPr lang="en-US" sz="1400" i="1" dirty="0"/>
                  <a:t>Tilt Times </a:t>
                </a:r>
                <a:r>
                  <a:rPr lang="en-US" sz="1400" i="1" smtClean="0"/>
                  <a:t>(min)</a:t>
                </a:r>
                <a:endParaRPr lang="en-US" sz="1400" i="1" dirty="0"/>
              </a:p>
            </c:rich>
          </c:tx>
          <c:layout/>
        </c:title>
        <c:numFmt formatCode="General" sourceLinked="1"/>
        <c:tickLblPos val="nextTo"/>
        <c:crossAx val="626581624"/>
        <c:crosses val="autoZero"/>
        <c:crossBetween val="between"/>
        <c:majorUnit val="15.0"/>
      </c:valAx>
    </c:plotArea>
    <c:legend>
      <c:legendPos val="r"/>
      <c:layout/>
      <c:txPr>
        <a:bodyPr/>
        <a:lstStyle/>
        <a:p>
          <a:pPr>
            <a:defRPr sz="12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title>
      <c:tx>
        <c:rich>
          <a:bodyPr anchor="t" anchorCtr="0"/>
          <a:lstStyle/>
          <a:p>
            <a:pPr>
              <a:defRPr/>
            </a:pPr>
            <a:r>
              <a:rPr lang="en-US" dirty="0" smtClean="0"/>
              <a:t>Average</a:t>
            </a:r>
            <a:endParaRPr lang="en-US" dirty="0"/>
          </a:p>
        </c:rich>
      </c:tx>
      <c:layout>
        <c:manualLayout>
          <c:xMode val="edge"/>
          <c:yMode val="edge"/>
          <c:x val="0.334811827956989"/>
          <c:y val="0.125016593878603"/>
        </c:manualLayout>
      </c:layout>
    </c:title>
    <c:plotArea>
      <c:layout>
        <c:manualLayout>
          <c:layoutTarget val="inner"/>
          <c:xMode val="edge"/>
          <c:yMode val="edge"/>
          <c:x val="0.137965879265092"/>
          <c:y val="0.209405466642367"/>
          <c:w val="0.605968257874016"/>
          <c:h val="0.763355822257623"/>
        </c:manualLayout>
      </c:layout>
      <c:barChart>
        <c:barDir val="col"/>
        <c:grouping val="clustered"/>
        <c:ser>
          <c:idx val="3"/>
          <c:order val="0"/>
          <c:tx>
            <c:strRef>
              <c:f>'Tilt Times Chart'!$E$4</c:f>
              <c:strCache>
                <c:ptCount val="1"/>
                <c:pt idx="0">
                  <c:v>EH Women</c:v>
                </c:pt>
              </c:strCache>
            </c:strRef>
          </c:tx>
          <c:spPr>
            <a:pattFill prst="dkDnDiag">
              <a:fgClr>
                <a:srgbClr val="C00000"/>
              </a:fgClr>
              <a:bgClr>
                <a:schemeClr val="bg1"/>
              </a:bgClr>
            </a:pattFill>
          </c:spPr>
          <c:dPt>
            <c:idx val="0"/>
            <c:spPr>
              <a:pattFill prst="dkDnDiag">
                <a:fgClr>
                  <a:srgbClr val="C00000"/>
                </a:fgClr>
                <a:bgClr>
                  <a:schemeClr val="bg1"/>
                </a:bgClr>
              </a:pattFill>
              <a:ln>
                <a:solidFill>
                  <a:srgbClr val="002060"/>
                </a:solidFill>
              </a:ln>
            </c:spPr>
          </c:dPt>
          <c:errBars>
            <c:errBarType val="both"/>
            <c:errValType val="cust"/>
            <c:plus>
              <c:numRef>
                <c:f>'Tilt Times Chart'!$F$13</c:f>
                <c:numCache>
                  <c:formatCode>General</c:formatCode>
                  <c:ptCount val="1"/>
                  <c:pt idx="0">
                    <c:v>11.84471283781175</c:v>
                  </c:pt>
                </c:numCache>
              </c:numRef>
            </c:plus>
            <c:minus>
              <c:numRef>
                <c:f>'Tilt Times Chart'!$F$13</c:f>
                <c:numCache>
                  <c:formatCode>General</c:formatCode>
                  <c:ptCount val="1"/>
                  <c:pt idx="0">
                    <c:v>11.84471283781175</c:v>
                  </c:pt>
                </c:numCache>
              </c:numRef>
            </c:minus>
          </c:errBars>
          <c:cat>
            <c:strRef>
              <c:f>'Tilt Times Chart'!$C$23</c:f>
              <c:strCache>
                <c:ptCount val="1"/>
                <c:pt idx="0">
                  <c:v>Average</c:v>
                </c:pt>
              </c:strCache>
            </c:strRef>
          </c:cat>
          <c:val>
            <c:numRef>
              <c:f>'Tilt Times Chart'!$F$12</c:f>
              <c:numCache>
                <c:formatCode>General</c:formatCode>
                <c:ptCount val="1"/>
                <c:pt idx="0">
                  <c:v>21.33333329142857</c:v>
                </c:pt>
              </c:numCache>
            </c:numRef>
          </c:val>
        </c:ser>
        <c:ser>
          <c:idx val="2"/>
          <c:order val="1"/>
          <c:tx>
            <c:strRef>
              <c:f>'Tilt Times Chart'!$C$4</c:f>
              <c:strCache>
                <c:ptCount val="1"/>
                <c:pt idx="0">
                  <c:v>HH Women</c:v>
                </c:pt>
              </c:strCache>
            </c:strRef>
          </c:tx>
          <c:spPr>
            <a:solidFill>
              <a:srgbClr val="C00000"/>
            </a:solidFill>
          </c:spPr>
          <c:errBars>
            <c:errBarType val="both"/>
            <c:errValType val="cust"/>
            <c:plus>
              <c:numRef>
                <c:f>'Tilt Times Chart'!$D$13</c:f>
                <c:numCache>
                  <c:formatCode>General</c:formatCode>
                  <c:ptCount val="1"/>
                  <c:pt idx="0">
                    <c:v>11.3305301117057</c:v>
                  </c:pt>
                </c:numCache>
              </c:numRef>
            </c:plus>
            <c:minus>
              <c:numRef>
                <c:f>'Tilt Times Chart'!$D$13</c:f>
                <c:numCache>
                  <c:formatCode>General</c:formatCode>
                  <c:ptCount val="1"/>
                  <c:pt idx="0">
                    <c:v>11.3305301117057</c:v>
                  </c:pt>
                </c:numCache>
              </c:numRef>
            </c:minus>
            <c:spPr>
              <a:ln>
                <a:solidFill>
                  <a:srgbClr val="002060"/>
                </a:solidFill>
              </a:ln>
            </c:spPr>
          </c:errBars>
          <c:cat>
            <c:strRef>
              <c:f>'Tilt Times Chart'!$C$23</c:f>
              <c:strCache>
                <c:ptCount val="1"/>
                <c:pt idx="0">
                  <c:v>Average</c:v>
                </c:pt>
              </c:strCache>
            </c:strRef>
          </c:cat>
          <c:val>
            <c:numRef>
              <c:f>'Tilt Times Chart'!$D$12</c:f>
              <c:numCache>
                <c:formatCode>General</c:formatCode>
                <c:ptCount val="1"/>
                <c:pt idx="0">
                  <c:v>21.2928571542857</c:v>
                </c:pt>
              </c:numCache>
            </c:numRef>
          </c:val>
        </c:ser>
        <c:ser>
          <c:idx val="1"/>
          <c:order val="2"/>
          <c:tx>
            <c:strRef>
              <c:f>'Tilt Times Chart'!$E$14</c:f>
              <c:strCache>
                <c:ptCount val="1"/>
                <c:pt idx="0">
                  <c:v>EH Men</c:v>
                </c:pt>
              </c:strCache>
            </c:strRef>
          </c:tx>
          <c:spPr>
            <a:pattFill prst="dkUpDiag">
              <a:fgClr>
                <a:srgbClr val="002060"/>
              </a:fgClr>
              <a:bgClr>
                <a:schemeClr val="bg1"/>
              </a:bgClr>
            </a:pattFill>
            <a:ln>
              <a:solidFill>
                <a:srgbClr val="002060"/>
              </a:solidFill>
            </a:ln>
          </c:spPr>
          <c:errBars>
            <c:errBarType val="both"/>
            <c:errValType val="cust"/>
            <c:plus>
              <c:numRef>
                <c:f>'Tilt Times Chart'!$F$24</c:f>
                <c:numCache>
                  <c:formatCode>General</c:formatCode>
                  <c:ptCount val="1"/>
                  <c:pt idx="0">
                    <c:v>13.82805701957105</c:v>
                  </c:pt>
                </c:numCache>
              </c:numRef>
            </c:plus>
            <c:minus>
              <c:numRef>
                <c:f>'Tilt Times Chart'!$F$24</c:f>
                <c:numCache>
                  <c:formatCode>General</c:formatCode>
                  <c:ptCount val="1"/>
                  <c:pt idx="0">
                    <c:v>13.82805701957105</c:v>
                  </c:pt>
                </c:numCache>
              </c:numRef>
            </c:minus>
          </c:errBars>
          <c:cat>
            <c:strRef>
              <c:f>'Tilt Times Chart'!$C$23</c:f>
              <c:strCache>
                <c:ptCount val="1"/>
                <c:pt idx="0">
                  <c:v>Average</c:v>
                </c:pt>
              </c:strCache>
            </c:strRef>
          </c:cat>
          <c:val>
            <c:numRef>
              <c:f>'Tilt Times Chart'!$F$23</c:f>
              <c:numCache>
                <c:formatCode>General</c:formatCode>
                <c:ptCount val="1"/>
                <c:pt idx="0">
                  <c:v>35.5083333</c:v>
                </c:pt>
              </c:numCache>
            </c:numRef>
          </c:val>
        </c:ser>
        <c:ser>
          <c:idx val="0"/>
          <c:order val="3"/>
          <c:tx>
            <c:strRef>
              <c:f>'Tilt Times Chart'!$C$14</c:f>
              <c:strCache>
                <c:ptCount val="1"/>
                <c:pt idx="0">
                  <c:v>HH Men</c:v>
                </c:pt>
              </c:strCache>
            </c:strRef>
          </c:tx>
          <c:spPr>
            <a:solidFill>
              <a:srgbClr val="002060"/>
            </a:solidFill>
          </c:spPr>
          <c:errBars>
            <c:errBarType val="both"/>
            <c:errValType val="cust"/>
            <c:plus>
              <c:numRef>
                <c:f>'Tilt Times Chart'!$D$24</c:f>
                <c:numCache>
                  <c:formatCode>General</c:formatCode>
                  <c:ptCount val="1"/>
                  <c:pt idx="0">
                    <c:v>15.91084035916024</c:v>
                  </c:pt>
                </c:numCache>
              </c:numRef>
            </c:plus>
            <c:minus>
              <c:numRef>
                <c:f>'Tilt Times Chart'!$D$24</c:f>
                <c:numCache>
                  <c:formatCode>General</c:formatCode>
                  <c:ptCount val="1"/>
                  <c:pt idx="0">
                    <c:v>15.91084035916024</c:v>
                  </c:pt>
                </c:numCache>
              </c:numRef>
            </c:minus>
          </c:errBars>
          <c:cat>
            <c:strRef>
              <c:f>'Tilt Times Chart'!$C$23</c:f>
              <c:strCache>
                <c:ptCount val="1"/>
                <c:pt idx="0">
                  <c:v>Average</c:v>
                </c:pt>
              </c:strCache>
            </c:strRef>
          </c:cat>
          <c:val>
            <c:numRef>
              <c:f>'Tilt Times Chart'!$D$23</c:f>
              <c:numCache>
                <c:formatCode>General</c:formatCode>
                <c:ptCount val="1"/>
                <c:pt idx="0">
                  <c:v>37.0583333375</c:v>
                </c:pt>
              </c:numCache>
            </c:numRef>
          </c:val>
        </c:ser>
        <c:dLbls/>
        <c:axId val="626725656"/>
        <c:axId val="626728712"/>
      </c:barChart>
      <c:catAx>
        <c:axId val="626725656"/>
        <c:scaling>
          <c:orientation val="minMax"/>
        </c:scaling>
        <c:delete val="1"/>
        <c:axPos val="b"/>
        <c:numFmt formatCode="General" sourceLinked="0"/>
        <c:tickLblPos val="nextTo"/>
        <c:crossAx val="626728712"/>
        <c:crosses val="autoZero"/>
        <c:auto val="1"/>
        <c:lblAlgn val="ctr"/>
        <c:lblOffset val="100"/>
      </c:catAx>
      <c:valAx>
        <c:axId val="626728712"/>
        <c:scaling>
          <c:orientation val="minMax"/>
          <c:max val="60.0"/>
          <c:min val="0.0"/>
        </c:scaling>
        <c:axPos val="l"/>
        <c:majorGridlines/>
        <c:title>
          <c:tx>
            <c:rich>
              <a:bodyPr rot="-5400000" vert="horz"/>
              <a:lstStyle/>
              <a:p>
                <a:pPr>
                  <a:defRPr sz="1400" i="1"/>
                </a:pPr>
                <a:r>
                  <a:rPr lang="en-US" sz="1400" i="1" dirty="0"/>
                  <a:t>Tilt Times </a:t>
                </a:r>
                <a:r>
                  <a:rPr lang="en-US" sz="1400" i="1" dirty="0" smtClean="0"/>
                  <a:t>(min)</a:t>
                </a:r>
                <a:endParaRPr lang="en-US" sz="1400" i="1" dirty="0"/>
              </a:p>
            </c:rich>
          </c:tx>
          <c:layout/>
        </c:title>
        <c:numFmt formatCode="General" sourceLinked="1"/>
        <c:tickLblPos val="nextTo"/>
        <c:crossAx val="626725656"/>
        <c:crosses val="autoZero"/>
        <c:crossBetween val="between"/>
        <c:majorUnit val="20.0"/>
      </c:valAx>
    </c:plotArea>
    <c:legend>
      <c:legendPos val="r"/>
      <c:layout/>
      <c:txPr>
        <a:bodyPr/>
        <a:lstStyle/>
        <a:p>
          <a:pPr>
            <a:defRPr sz="12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E1BB5B7-0F38-4374-8305-2DE83514A481}" type="datetimeFigureOut">
              <a:rPr lang="en-US" smtClean="0"/>
              <a:pPr/>
              <a:t>4/2/14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97D941B-4272-4971-8495-A414A212275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92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Alexa Brooks, and I am from NAU. My mentor for the current project was Dr.</a:t>
            </a:r>
            <a:r>
              <a:rPr lang="en-US" baseline="0" dirty="0" smtClean="0"/>
              <a:t> Sara Jarvis, and we looked at the effects of </a:t>
            </a:r>
            <a:r>
              <a:rPr lang="en-US" baseline="0" dirty="0" err="1" smtClean="0"/>
              <a:t>hyperhydration</a:t>
            </a:r>
            <a:r>
              <a:rPr lang="en-US" baseline="0" dirty="0" smtClean="0"/>
              <a:t> on orthostatic tolerance in men and women</a:t>
            </a:r>
            <a:endParaRPr lang="en-US" dirty="0"/>
          </a:p>
        </p:txBody>
      </p:sp>
      <p:sp>
        <p:nvSpPr>
          <p:cNvPr id="4" name="Slide Number Placeholder 3"/>
          <p:cNvSpPr>
            <a:spLocks noGrp="1"/>
          </p:cNvSpPr>
          <p:nvPr>
            <p:ph type="sldNum" sz="quarter" idx="10"/>
          </p:nvPr>
        </p:nvSpPr>
        <p:spPr/>
        <p:txBody>
          <a:bodyPr/>
          <a:lstStyle/>
          <a:p>
            <a:fld id="{C97D941B-4272-4971-8495-A414A2122756}"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426274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D941B-4272-4971-8495-A414A2122756}"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433490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D941B-4272-4971-8495-A414A212275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863210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D941B-4272-4971-8495-A414A2122756}"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73390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potential risk factor to astronauts is post-spaceflight orthostatic intolerance, or the inability to maintain blood pressure in the upright posture. This is a very common crisis in returning astronauts on landing day.  For example, about 20% of all astronauts (100% of women) experience symptoms of orthostatic intolerance upon returning spaceflight,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lightheadedness, loss of peripheral vision, a sudden drop in systolic blood pressure, or even passing out.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spaceflight, astronauts will experience a loss of plasma volume, which may be one contributing factor to orthostatic intolerance.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way to offset and minimize plasma volume loss is through a good hydration strategy.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Previous studies have shown that hyper-hydration</a:t>
            </a:r>
            <a:r>
              <a:rPr lang="en-US" sz="1200" kern="1200" baseline="0" dirty="0" smtClean="0">
                <a:solidFill>
                  <a:schemeClr val="tx1"/>
                </a:solidFill>
                <a:effectLst/>
                <a:latin typeface="+mn-lt"/>
                <a:ea typeface="+mn-ea"/>
                <a:cs typeface="+mn-cs"/>
              </a:rPr>
              <a:t> with </a:t>
            </a:r>
            <a:r>
              <a:rPr lang="en-US" sz="1200" kern="1200" baseline="0" dirty="0" err="1" smtClean="0">
                <a:solidFill>
                  <a:schemeClr val="tx1"/>
                </a:solidFill>
                <a:effectLst/>
                <a:latin typeface="+mn-lt"/>
                <a:ea typeface="+mn-ea"/>
                <a:cs typeface="+mn-cs"/>
              </a:rPr>
              <a:t>creatine</a:t>
            </a:r>
            <a:r>
              <a:rPr lang="en-US" sz="1200" kern="1200" baseline="0" dirty="0" smtClean="0">
                <a:solidFill>
                  <a:schemeClr val="tx1"/>
                </a:solidFill>
                <a:effectLst/>
                <a:latin typeface="+mn-lt"/>
                <a:ea typeface="+mn-ea"/>
                <a:cs typeface="+mn-cs"/>
              </a:rPr>
              <a:t> and glycerol and salt supplementation over the course of multiple weeks has increased plasma volumes and orthostatic tolerance. </a:t>
            </a:r>
            <a:r>
              <a:rPr lang="en-US" sz="1200" kern="1200" dirty="0" smtClean="0">
                <a:solidFill>
                  <a:schemeClr val="tx1"/>
                </a:solidFill>
                <a:effectLst/>
                <a:latin typeface="+mn-lt"/>
                <a:ea typeface="+mn-ea"/>
                <a:cs typeface="+mn-cs"/>
              </a:rPr>
              <a:t>Hyper-hydration may be an important countermeasure for orthostatic intolerance.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Bed rest and exposure to microgravity has been shown to shift fluid from the extracellular space to the intracellular space (2).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Gatorade is rich in sucrose, which will stimulate fluid absorption in the small intestine, while the sodium in Gatorade will help retain water in the extracellular space (14).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the purpose of this investigation was to determine the effects of </a:t>
            </a:r>
            <a:r>
              <a:rPr lang="en-US" sz="1200" kern="1200" dirty="0" err="1" smtClean="0">
                <a:solidFill>
                  <a:schemeClr val="tx1"/>
                </a:solidFill>
                <a:effectLst/>
                <a:latin typeface="+mn-lt"/>
                <a:ea typeface="+mn-ea"/>
                <a:cs typeface="+mn-cs"/>
              </a:rPr>
              <a:t>euhydration</a:t>
            </a:r>
            <a:r>
              <a:rPr lang="en-US" sz="1200" kern="1200" dirty="0" smtClean="0">
                <a:solidFill>
                  <a:schemeClr val="tx1"/>
                </a:solidFill>
                <a:effectLst/>
                <a:latin typeface="+mn-lt"/>
                <a:ea typeface="+mn-ea"/>
                <a:cs typeface="+mn-cs"/>
              </a:rPr>
              <a:t> vs. hyper-hydration with Gatorade on orthostatic intolerance in both women and men.  We hypothesized both groups will demonstrate improvements in orthostatic tolerance.  We also hypothesized that the relative improvements will be comparable between the sexes.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7D941B-4272-4971-8495-A414A2122756}"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556605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still in the process of collecting data, so for the purpose of this presentation, we analyzed about half of our subjects.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15 healthy men and women (Table 1-Characteristics) over 18 years of age gave their written informed consent before participating in the present study, which was approved by the NAU IRB committee.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comparing baseline measurements, there was a significant difference between men and women in terms of height and DBP.</a:t>
            </a:r>
          </a:p>
          <a:p>
            <a:endParaRPr lang="en-US" dirty="0"/>
          </a:p>
        </p:txBody>
      </p:sp>
      <p:sp>
        <p:nvSpPr>
          <p:cNvPr id="4" name="Slide Number Placeholder 3"/>
          <p:cNvSpPr>
            <a:spLocks noGrp="1"/>
          </p:cNvSpPr>
          <p:nvPr>
            <p:ph type="sldNum" sz="quarter" idx="10"/>
          </p:nvPr>
        </p:nvSpPr>
        <p:spPr/>
        <p:txBody>
          <a:bodyPr/>
          <a:lstStyle/>
          <a:p>
            <a:fld id="{C97D941B-4272-4971-8495-A414A212275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222173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subjects reported to the lab for two testing sessions (randomly assigned): once in a euhydration state (which is your normal</a:t>
            </a:r>
            <a:r>
              <a:rPr lang="en-US" sz="1200" kern="1200" baseline="0" dirty="0" smtClean="0">
                <a:solidFill>
                  <a:schemeClr val="tx1"/>
                </a:solidFill>
                <a:effectLst/>
                <a:latin typeface="+mn-lt"/>
                <a:ea typeface="+mn-ea"/>
                <a:cs typeface="+mn-cs"/>
              </a:rPr>
              <a:t> hydration status)</a:t>
            </a:r>
            <a:r>
              <a:rPr lang="en-US" sz="1200" kern="1200" dirty="0" smtClean="0">
                <a:solidFill>
                  <a:schemeClr val="tx1"/>
                </a:solidFill>
                <a:effectLst/>
                <a:latin typeface="+mn-lt"/>
                <a:ea typeface="+mn-ea"/>
                <a:cs typeface="+mn-cs"/>
              </a:rPr>
              <a:t> and once in a hyper-hydration state (which is above</a:t>
            </a:r>
            <a:r>
              <a:rPr lang="en-US" sz="1200" kern="1200" baseline="0" dirty="0" smtClean="0">
                <a:solidFill>
                  <a:schemeClr val="tx1"/>
                </a:solidFill>
                <a:effectLst/>
                <a:latin typeface="+mn-lt"/>
                <a:ea typeface="+mn-ea"/>
                <a:cs typeface="+mn-cs"/>
              </a:rPr>
              <a:t> normal hydration status)</a:t>
            </a:r>
            <a:r>
              <a:rPr lang="en-US" sz="1200" kern="1200" dirty="0" smtClean="0">
                <a:solidFill>
                  <a:schemeClr val="tx1"/>
                </a:solidFill>
                <a:effectLst/>
                <a:latin typeface="+mn-lt"/>
                <a:ea typeface="+mn-ea"/>
                <a:cs typeface="+mn-cs"/>
              </a:rPr>
              <a:t>. For the </a:t>
            </a:r>
            <a:r>
              <a:rPr lang="en-US" sz="1200" kern="1200" dirty="0" err="1" smtClean="0">
                <a:solidFill>
                  <a:schemeClr val="tx1"/>
                </a:solidFill>
                <a:effectLst/>
                <a:latin typeface="+mn-lt"/>
                <a:ea typeface="+mn-ea"/>
                <a:cs typeface="+mn-cs"/>
              </a:rPr>
              <a:t>euhydration</a:t>
            </a:r>
            <a:r>
              <a:rPr lang="en-US" sz="1200" kern="1200" dirty="0" smtClean="0">
                <a:solidFill>
                  <a:schemeClr val="tx1"/>
                </a:solidFill>
                <a:effectLst/>
                <a:latin typeface="+mn-lt"/>
                <a:ea typeface="+mn-ea"/>
                <a:cs typeface="+mn-cs"/>
              </a:rPr>
              <a:t> trial, subjects carried out their normal routine in regards to food and drink. However, during the hyper-hydration trial, subjects consumed 2 liters of Gatorade per day on top of normal intake for 6 days before the study and 1 liter the morning of the study.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tilt test was used to assess physiological and orthostatic responses. </a:t>
            </a:r>
          </a:p>
        </p:txBody>
      </p:sp>
      <p:sp>
        <p:nvSpPr>
          <p:cNvPr id="4" name="Slide Number Placeholder 3"/>
          <p:cNvSpPr>
            <a:spLocks noGrp="1"/>
          </p:cNvSpPr>
          <p:nvPr>
            <p:ph type="sldNum" sz="quarter" idx="10"/>
          </p:nvPr>
        </p:nvSpPr>
        <p:spPr/>
        <p:txBody>
          <a:bodyPr/>
          <a:lstStyle/>
          <a:p>
            <a:fld id="{C97D941B-4272-4971-8495-A414A2122756}"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401725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day of the study, the subjects remained supine for a 5 minute baseline, after which the subject was tilted to 70⁰ (head-up) for 45 minutes or until </a:t>
            </a:r>
            <a:r>
              <a:rPr lang="en-US" sz="1200" kern="1200" dirty="0" err="1" smtClean="0">
                <a:solidFill>
                  <a:schemeClr val="tx1"/>
                </a:solidFill>
                <a:effectLst/>
                <a:latin typeface="+mn-lt"/>
                <a:ea typeface="+mn-ea"/>
                <a:cs typeface="+mn-cs"/>
              </a:rPr>
              <a:t>presyncope</a:t>
            </a:r>
            <a:r>
              <a:rPr lang="en-US" sz="1200" kern="1200" dirty="0" smtClean="0">
                <a:solidFill>
                  <a:schemeClr val="tx1"/>
                </a:solidFill>
                <a:effectLst/>
                <a:latin typeface="+mn-lt"/>
                <a:ea typeface="+mn-ea"/>
                <a:cs typeface="+mn-cs"/>
              </a:rPr>
              <a:t>.  Subjects were instructed to relax and keep their knees locked. The test was immediately terminated if the subjects complained of any abnormal symptoms (dizziness, light-headedness, nausea, difficulty breathing, heat) and the subjects remained supine for a 5 minute recovery.  We monitored heart rate, blood pressure, breathing</a:t>
            </a:r>
            <a:r>
              <a:rPr lang="en-US" sz="1200" kern="1200" baseline="0" dirty="0" smtClean="0">
                <a:solidFill>
                  <a:schemeClr val="tx1"/>
                </a:solidFill>
                <a:effectLst/>
                <a:latin typeface="+mn-lt"/>
                <a:ea typeface="+mn-ea"/>
                <a:cs typeface="+mn-cs"/>
              </a:rPr>
              <a:t> rate, </a:t>
            </a:r>
            <a:r>
              <a:rPr lang="en-US" sz="1200" kern="1200" dirty="0" smtClean="0">
                <a:solidFill>
                  <a:schemeClr val="tx1"/>
                </a:solidFill>
                <a:effectLst/>
                <a:latin typeface="+mn-lt"/>
                <a:ea typeface="+mn-ea"/>
                <a:cs typeface="+mn-cs"/>
              </a:rPr>
              <a:t>and assessed tilt time during the tilt table test. </a:t>
            </a:r>
          </a:p>
        </p:txBody>
      </p:sp>
      <p:sp>
        <p:nvSpPr>
          <p:cNvPr id="4" name="Slide Number Placeholder 3"/>
          <p:cNvSpPr>
            <a:spLocks noGrp="1"/>
          </p:cNvSpPr>
          <p:nvPr>
            <p:ph type="sldNum" sz="quarter" idx="10"/>
          </p:nvPr>
        </p:nvSpPr>
        <p:spPr/>
        <p:txBody>
          <a:bodyPr/>
          <a:lstStyle/>
          <a:p>
            <a:fld id="{C97D941B-4272-4971-8495-A414A2122756}"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91362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reported are means ± standard deviation.  Statistical analysis was carried out using three way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way analysis of variance to compare variables. T-tests and paired t-tests were used to compared baseline measurements and were carried out using excel.  Statistical significance was declared as P &lt; 0.05.</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SBP did not change with HUT (114±* to 110±* mmHg from BL to HUT, respectively P=0.445, Figure 1 and 2) and was similar between groups (112±* vs. 112±* mmHg for men vs. women, respectively, P=0.979 Fig. 1 and 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DBP was higher during HUT (68±7 to 77±8 mmHg from BL to HUT, respectively, P= &lt;0.001) and higher in women (69±9 vs. 75±8 mmHg for men vs. women, respectively, P=0.003). </a:t>
            </a: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7D941B-4272-4971-8495-A414A212275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74178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HR increased during HUT (65±11 to 96±17 beats/min, P=0.03) and was higher in women (67±19 vs.  80±21 beats/min, P=0.024).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7D941B-4272-4971-8495-A414A212275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370430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Both sexes had similar responses to tilt and hydration statuses; however, men had longer tilt times (21 vs. 36 minutes, P=0.005).</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7D941B-4272-4971-8495-A414A212275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087337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current study showed no difference in tolerance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Gatorade. The contrasting effects of salt and sugar on orthostatic tolerance contained in Gatorade could explain this.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Salt supplementation has been shown to increase mean pressure, TPR,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plasma volume and orthostatic tolerance.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Salt supplementation</a:t>
            </a:r>
            <a:r>
              <a:rPr lang="en-US" sz="1200" kern="1200" baseline="0" dirty="0" smtClean="0">
                <a:solidFill>
                  <a:schemeClr val="tx1"/>
                </a:solidFill>
                <a:effectLst/>
                <a:latin typeface="+mn-lt"/>
                <a:ea typeface="+mn-ea"/>
                <a:cs typeface="+mn-cs"/>
              </a:rPr>
              <a:t> used about 6-7g/day for 8 weeks, while we only did about 1 g/day for 6 days. This may have not been adequate salt supplementation to see improvements.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ingesting glucose water prior to tilt, it has been correlated with a decrease in total peripheral resistance relative to water.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decrease in TPR may be due to an increased vasodilation in the splanchnic circulation from glucose or the </a:t>
            </a:r>
            <a:r>
              <a:rPr lang="en-US" sz="1200" kern="1200" dirty="0" err="1" smtClean="0">
                <a:solidFill>
                  <a:schemeClr val="tx1"/>
                </a:solidFill>
                <a:effectLst/>
                <a:latin typeface="+mn-lt"/>
                <a:ea typeface="+mn-ea"/>
                <a:cs typeface="+mn-cs"/>
              </a:rPr>
              <a:t>vasodilatory</a:t>
            </a:r>
            <a:r>
              <a:rPr lang="en-US" sz="1200" kern="1200" baseline="0" dirty="0" smtClean="0">
                <a:solidFill>
                  <a:schemeClr val="tx1"/>
                </a:solidFill>
                <a:effectLst/>
                <a:latin typeface="+mn-lt"/>
                <a:ea typeface="+mn-ea"/>
                <a:cs typeface="+mn-cs"/>
              </a:rPr>
              <a:t> effect of plasma insulin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insulin concentration increases occur</a:t>
            </a:r>
            <a:r>
              <a:rPr lang="en-US" sz="1200" kern="1200" dirty="0" smtClean="0">
                <a:solidFill>
                  <a:schemeClr val="tx1"/>
                </a:solidFill>
                <a:effectLst/>
                <a:latin typeface="+mn-lt"/>
                <a:ea typeface="+mn-ea"/>
                <a:cs typeface="+mn-cs"/>
              </a:rPr>
              <a:t> about 30 minutes after carbohydrate ingestion.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hard to make a comparison with the current study because </a:t>
            </a:r>
            <a:r>
              <a:rPr lang="en-US" sz="1200" kern="1200" baseline="0" dirty="0" smtClean="0">
                <a:solidFill>
                  <a:schemeClr val="tx1"/>
                </a:solidFill>
                <a:effectLst/>
                <a:latin typeface="+mn-lt"/>
                <a:ea typeface="+mn-ea"/>
                <a:cs typeface="+mn-cs"/>
              </a:rPr>
              <a:t>The carbohydrate and glucose studies administered the carbohydrates right before tilt, while </a:t>
            </a:r>
            <a:r>
              <a:rPr lang="en-US" sz="1200" kern="1200" dirty="0" smtClean="0">
                <a:solidFill>
                  <a:schemeClr val="tx1"/>
                </a:solidFill>
                <a:effectLst/>
                <a:latin typeface="+mn-lt"/>
                <a:ea typeface="+mn-ea"/>
                <a:cs typeface="+mn-cs"/>
              </a:rPr>
              <a:t>our subjects were instructed to finish their last liter of Gatorade 4 hours prior to tilting,</a:t>
            </a:r>
            <a:r>
              <a:rPr lang="en-US" sz="1200" kern="1200" baseline="0" dirty="0" smtClean="0">
                <a:solidFill>
                  <a:schemeClr val="tx1"/>
                </a:solidFill>
                <a:effectLst/>
                <a:latin typeface="+mn-lt"/>
                <a:ea typeface="+mn-ea"/>
                <a:cs typeface="+mn-cs"/>
              </a:rPr>
              <a:t> so subjects didn’t have to use restroom.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decreased orthostatic tolerance in women compared to men are can be due to a multitude of factors, including: decreased</a:t>
            </a:r>
            <a:r>
              <a:rPr lang="en-US" sz="1200" kern="1200" baseline="0" dirty="0" smtClean="0">
                <a:solidFill>
                  <a:schemeClr val="tx1"/>
                </a:solidFill>
                <a:effectLst/>
                <a:latin typeface="+mn-lt"/>
                <a:ea typeface="+mn-ea"/>
                <a:cs typeface="+mn-cs"/>
              </a:rPr>
              <a:t> peripheral resistance, decreased sympathetic nerve activity, smaller or less stretchable hearts, different response time and duration to orthostatic stress.</a:t>
            </a:r>
            <a:endParaRPr lang="en-US" dirty="0"/>
          </a:p>
        </p:txBody>
      </p:sp>
      <p:sp>
        <p:nvSpPr>
          <p:cNvPr id="4" name="Slide Number Placeholder 3"/>
          <p:cNvSpPr>
            <a:spLocks noGrp="1"/>
          </p:cNvSpPr>
          <p:nvPr>
            <p:ph type="sldNum" sz="quarter" idx="10"/>
          </p:nvPr>
        </p:nvSpPr>
        <p:spPr/>
        <p:txBody>
          <a:bodyPr/>
          <a:lstStyle/>
          <a:p>
            <a:fld id="{C97D941B-4272-4971-8495-A414A212275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355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13727F-BC72-4E3E-B5A9-8D8CF36DAA2B}" type="datetimeFigureOut">
              <a:rPr lang="en-US" smtClean="0"/>
              <a:pPr/>
              <a:t>4/2/14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168B2FE-CA19-4DDC-8096-1F1E392BB43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13727F-BC72-4E3E-B5A9-8D8CF36DAA2B}"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8B2FE-CA19-4DDC-8096-1F1E392BB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168B2FE-CA19-4DDC-8096-1F1E392BB43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13727F-BC72-4E3E-B5A9-8D8CF36DAA2B}"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13727F-BC72-4E3E-B5A9-8D8CF36DAA2B}"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168B2FE-CA19-4DDC-8096-1F1E392BB43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313727F-BC72-4E3E-B5A9-8D8CF36DAA2B}" type="datetimeFigureOut">
              <a:rPr lang="en-US" smtClean="0"/>
              <a:pPr/>
              <a:t>4/2/14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168B2FE-CA19-4DDC-8096-1F1E392BB43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13727F-BC72-4E3E-B5A9-8D8CF36DAA2B}" type="datetimeFigureOut">
              <a:rPr lang="en-US" smtClean="0"/>
              <a:pPr/>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8B2FE-CA19-4DDC-8096-1F1E392BB43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13727F-BC72-4E3E-B5A9-8D8CF36DAA2B}" type="datetimeFigureOut">
              <a:rPr lang="en-US" smtClean="0"/>
              <a:pPr/>
              <a:t>4/2/14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168B2FE-CA19-4DDC-8096-1F1E392BB43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13727F-BC72-4E3E-B5A9-8D8CF36DAA2B}" type="datetimeFigureOut">
              <a:rPr lang="en-US" smtClean="0"/>
              <a:pPr/>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168B2FE-CA19-4DDC-8096-1F1E392BB4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13727F-BC72-4E3E-B5A9-8D8CF36DAA2B}" type="datetimeFigureOut">
              <a:rPr lang="en-US" smtClean="0"/>
              <a:pPr/>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168B2FE-CA19-4DDC-8096-1F1E392BB4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168B2FE-CA19-4DDC-8096-1F1E392BB43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13727F-BC72-4E3E-B5A9-8D8CF36DAA2B}" type="datetimeFigureOut">
              <a:rPr lang="en-US" smtClean="0"/>
              <a:pPr/>
              <a:t>4/2/14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168B2FE-CA19-4DDC-8096-1F1E392BB43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13727F-BC72-4E3E-B5A9-8D8CF36DAA2B}" type="datetimeFigureOut">
              <a:rPr lang="en-US" smtClean="0"/>
              <a:pPr/>
              <a:t>4/2/14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13727F-BC72-4E3E-B5A9-8D8CF36DAA2B}" type="datetimeFigureOut">
              <a:rPr lang="en-US" smtClean="0"/>
              <a:pPr/>
              <a:t>4/2/14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168B2FE-CA19-4DDC-8096-1F1E392BB43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dirty="0" smtClean="0"/>
              <a:t>Alexa brooks </a:t>
            </a:r>
          </a:p>
          <a:p>
            <a:r>
              <a:rPr lang="en-US" dirty="0" smtClean="0"/>
              <a:t>Dr. Sara Jarvis</a:t>
            </a:r>
          </a:p>
          <a:p>
            <a:endParaRPr lang="en-US" dirty="0" smtClean="0"/>
          </a:p>
          <a:p>
            <a:r>
              <a:rPr lang="en-US" dirty="0" smtClean="0"/>
              <a:t>Northern Arizona university</a:t>
            </a:r>
            <a:endParaRPr lang="en-US" dirty="0"/>
          </a:p>
        </p:txBody>
      </p:sp>
      <p:sp>
        <p:nvSpPr>
          <p:cNvPr id="2" name="Title 1"/>
          <p:cNvSpPr>
            <a:spLocks noGrp="1"/>
          </p:cNvSpPr>
          <p:nvPr>
            <p:ph type="title"/>
          </p:nvPr>
        </p:nvSpPr>
        <p:spPr/>
        <p:txBody>
          <a:bodyPr>
            <a:normAutofit/>
          </a:bodyPr>
          <a:lstStyle/>
          <a:p>
            <a:r>
              <a:rPr lang="en-US" sz="3200" dirty="0" smtClean="0"/>
              <a:t>Effects of hyper-hydration on orthostatic tolerance in men and women</a:t>
            </a:r>
            <a:endParaRPr lang="en-US" sz="3200" dirty="0"/>
          </a:p>
        </p:txBody>
      </p:sp>
      <p:pic>
        <p:nvPicPr>
          <p:cNvPr id="4" name="Picture 3" descr="NAU_PrimV_CEFNS_2C.png"/>
          <p:cNvPicPr>
            <a:picLocks noChangeAspect="1"/>
          </p:cNvPicPr>
          <p:nvPr/>
        </p:nvPicPr>
        <p:blipFill>
          <a:blip r:embed="rId3" cstate="print"/>
          <a:stretch>
            <a:fillRect/>
          </a:stretch>
        </p:blipFill>
        <p:spPr>
          <a:xfrm>
            <a:off x="596738" y="4024267"/>
            <a:ext cx="1155862" cy="2116246"/>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4024266"/>
            <a:ext cx="1579229" cy="2112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026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pPr>
              <a:buNone/>
            </a:pPr>
            <a:endParaRPr lang="en-US" dirty="0" smtClean="0"/>
          </a:p>
          <a:p>
            <a:pPr algn="ctr">
              <a:buNone/>
            </a:pPr>
            <a:r>
              <a:rPr lang="en-US" dirty="0" smtClean="0"/>
              <a:t>Men were more orthostatically tolerant than women.</a:t>
            </a:r>
          </a:p>
          <a:p>
            <a:pPr algn="ctr"/>
            <a:endParaRPr lang="en-US" dirty="0" smtClean="0"/>
          </a:p>
          <a:p>
            <a:pPr algn="ctr">
              <a:buNone/>
            </a:pPr>
            <a:endParaRPr lang="en-US" dirty="0" smtClean="0"/>
          </a:p>
          <a:p>
            <a:pPr algn="ctr">
              <a:buNone/>
            </a:pPr>
            <a:r>
              <a:rPr lang="en-US" dirty="0" smtClean="0"/>
              <a:t>Gatorade did not improve orthostatic intolerance.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282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lstStyle/>
          <a:p>
            <a:r>
              <a:rPr lang="en-US" dirty="0" smtClean="0"/>
              <a:t>Subjects who participated</a:t>
            </a:r>
          </a:p>
          <a:p>
            <a:r>
              <a:rPr lang="en-US" dirty="0" smtClean="0"/>
              <a:t>Dr. Jarvis</a:t>
            </a:r>
          </a:p>
          <a:p>
            <a:r>
              <a:rPr lang="en-US" dirty="0" smtClean="0"/>
              <a:t>Personnel of NAU’s Cardiovascular Regulation Lab</a:t>
            </a:r>
          </a:p>
          <a:p>
            <a:r>
              <a:rPr lang="en-US" dirty="0" smtClean="0"/>
              <a:t>NAU/NASA Space Grant Internship</a:t>
            </a:r>
          </a:p>
          <a:p>
            <a:r>
              <a:rPr lang="en-US" dirty="0" smtClean="0"/>
              <a:t>Arizona Space Grant Consortium</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1836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Any questions?</a:t>
            </a:r>
            <a:endParaRPr lang="en-US"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982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Introduction</a:t>
            </a:r>
            <a:endParaRPr lang="en-US" dirty="0"/>
          </a:p>
        </p:txBody>
      </p:sp>
      <p:sp>
        <p:nvSpPr>
          <p:cNvPr id="9" name="Content Placeholder 8"/>
          <p:cNvSpPr>
            <a:spLocks noGrp="1"/>
          </p:cNvSpPr>
          <p:nvPr>
            <p:ph sz="half" idx="2"/>
          </p:nvPr>
        </p:nvSpPr>
        <p:spPr/>
        <p:txBody>
          <a:bodyPr>
            <a:normAutofit fontScale="92500"/>
          </a:bodyPr>
          <a:lstStyle/>
          <a:p>
            <a:r>
              <a:rPr lang="en-US" dirty="0" smtClean="0"/>
              <a:t>Interventions</a:t>
            </a:r>
          </a:p>
          <a:p>
            <a:pPr lvl="1"/>
            <a:r>
              <a:rPr lang="en-US" dirty="0" smtClean="0"/>
              <a:t>Hyper-hydration </a:t>
            </a:r>
          </a:p>
          <a:p>
            <a:pPr lvl="1"/>
            <a:r>
              <a:rPr lang="en-US" dirty="0" smtClean="0"/>
              <a:t>Salt supplementation</a:t>
            </a:r>
          </a:p>
          <a:p>
            <a:r>
              <a:rPr lang="en-US" dirty="0" smtClean="0"/>
              <a:t>Purpose:</a:t>
            </a:r>
          </a:p>
          <a:p>
            <a:pPr lvl="1"/>
            <a:r>
              <a:rPr lang="en-US" dirty="0" smtClean="0"/>
              <a:t>Determine effects of hyper-hydration with Gatorade on orthostatic intolerance</a:t>
            </a:r>
          </a:p>
          <a:p>
            <a:r>
              <a:rPr lang="en-US" dirty="0" smtClean="0"/>
              <a:t>Hypothesis:</a:t>
            </a:r>
          </a:p>
          <a:p>
            <a:pPr lvl="1"/>
            <a:r>
              <a:rPr lang="en-US" dirty="0" smtClean="0"/>
              <a:t>Men and women will show increases in orthostatic tolerance</a:t>
            </a:r>
          </a:p>
          <a:p>
            <a:pPr lvl="1"/>
            <a:r>
              <a:rPr lang="en-US" dirty="0" smtClean="0"/>
              <a:t>Relative improvements will be similar between sexes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752600"/>
            <a:ext cx="3156559" cy="426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208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Subject Characteristics</a:t>
            </a:r>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37613199"/>
              </p:ext>
            </p:extLst>
          </p:nvPr>
        </p:nvGraphicFramePr>
        <p:xfrm>
          <a:off x="533400" y="2133600"/>
          <a:ext cx="8153400" cy="4038600"/>
        </p:xfrm>
        <a:graphic>
          <a:graphicData uri="http://schemas.openxmlformats.org/drawingml/2006/table">
            <a:tbl>
              <a:tblPr firstRow="1" bandRow="1">
                <a:tableStyleId>{5C22544A-7EE6-4342-B048-85BDC9FD1C3A}</a:tableStyleId>
              </a:tblPr>
              <a:tblGrid>
                <a:gridCol w="2717800"/>
                <a:gridCol w="2717800"/>
                <a:gridCol w="2717800"/>
              </a:tblGrid>
              <a:tr h="504825">
                <a:tc>
                  <a:txBody>
                    <a:bodyPr/>
                    <a:lstStyle/>
                    <a:p>
                      <a:pPr algn="l"/>
                      <a:endParaRPr lang="en-US" dirty="0"/>
                    </a:p>
                  </a:txBody>
                  <a:tcPr/>
                </a:tc>
                <a:tc>
                  <a:txBody>
                    <a:bodyPr/>
                    <a:lstStyle/>
                    <a:p>
                      <a:pPr algn="l"/>
                      <a:r>
                        <a:rPr lang="en-US" dirty="0" smtClean="0"/>
                        <a:t>Men (n=8)</a:t>
                      </a:r>
                      <a:endParaRPr lang="en-US" dirty="0"/>
                    </a:p>
                  </a:txBody>
                  <a:tcPr/>
                </a:tc>
                <a:tc>
                  <a:txBody>
                    <a:bodyPr/>
                    <a:lstStyle/>
                    <a:p>
                      <a:pPr algn="l"/>
                      <a:r>
                        <a:rPr lang="en-US" dirty="0" smtClean="0"/>
                        <a:t>Women</a:t>
                      </a:r>
                      <a:r>
                        <a:rPr lang="en-US" baseline="0" dirty="0" smtClean="0"/>
                        <a:t> (n=7)</a:t>
                      </a:r>
                    </a:p>
                  </a:txBody>
                  <a:tcPr/>
                </a:tc>
              </a:tr>
              <a:tr h="504825">
                <a:tc>
                  <a:txBody>
                    <a:bodyPr/>
                    <a:lstStyle/>
                    <a:p>
                      <a:pPr algn="l"/>
                      <a:r>
                        <a:rPr lang="en-US" dirty="0" smtClean="0"/>
                        <a:t>Age (years)</a:t>
                      </a:r>
                      <a:endParaRPr lang="en-US" dirty="0"/>
                    </a:p>
                  </a:txBody>
                  <a:tcPr/>
                </a:tc>
                <a:tc>
                  <a:txBody>
                    <a:bodyPr/>
                    <a:lstStyle/>
                    <a:p>
                      <a:pPr algn="l"/>
                      <a:r>
                        <a:rPr lang="en-US" dirty="0" smtClean="0"/>
                        <a:t>21</a:t>
                      </a:r>
                      <a:r>
                        <a:rPr kumimoji="0" lang="en-US" sz="1800" kern="1200" dirty="0" smtClean="0">
                          <a:solidFill>
                            <a:schemeClr val="dk1"/>
                          </a:solidFill>
                          <a:effectLst/>
                          <a:latin typeface="+mn-lt"/>
                          <a:ea typeface="+mn-ea"/>
                          <a:cs typeface="+mn-cs"/>
                        </a:rPr>
                        <a:t>±4.5</a:t>
                      </a:r>
                      <a:endParaRPr lang="en-US" dirty="0"/>
                    </a:p>
                  </a:txBody>
                  <a:tcPr/>
                </a:tc>
                <a:tc>
                  <a:txBody>
                    <a:bodyPr/>
                    <a:lstStyle/>
                    <a:p>
                      <a:pPr algn="l"/>
                      <a:r>
                        <a:rPr lang="en-US" dirty="0" smtClean="0"/>
                        <a:t>21</a:t>
                      </a:r>
                      <a:r>
                        <a:rPr kumimoji="0" lang="en-US" sz="1800" kern="1200" dirty="0" smtClean="0">
                          <a:solidFill>
                            <a:schemeClr val="dk1"/>
                          </a:solidFill>
                          <a:effectLst/>
                          <a:latin typeface="+mn-lt"/>
                          <a:ea typeface="+mn-ea"/>
                          <a:cs typeface="+mn-cs"/>
                        </a:rPr>
                        <a:t>±0.5</a:t>
                      </a:r>
                      <a:endParaRPr lang="en-US" dirty="0"/>
                    </a:p>
                  </a:txBody>
                  <a:tcPr/>
                </a:tc>
              </a:tr>
              <a:tr h="504825">
                <a:tc>
                  <a:txBody>
                    <a:bodyPr/>
                    <a:lstStyle/>
                    <a:p>
                      <a:pPr algn="l"/>
                      <a:r>
                        <a:rPr lang="en-US" dirty="0" smtClean="0"/>
                        <a:t>Height (meters)</a:t>
                      </a:r>
                      <a:endParaRPr lang="en-US" dirty="0"/>
                    </a:p>
                  </a:txBody>
                  <a:tcPr/>
                </a:tc>
                <a:tc>
                  <a:txBody>
                    <a:bodyPr/>
                    <a:lstStyle/>
                    <a:p>
                      <a:pPr algn="l"/>
                      <a:r>
                        <a:rPr lang="en-US" dirty="0" smtClean="0"/>
                        <a:t>1.8</a:t>
                      </a:r>
                      <a:r>
                        <a:rPr kumimoji="0" lang="en-US" sz="1800" kern="1200" dirty="0" smtClean="0">
                          <a:solidFill>
                            <a:schemeClr val="dk1"/>
                          </a:solidFill>
                          <a:effectLst/>
                          <a:latin typeface="+mn-lt"/>
                          <a:ea typeface="+mn-ea"/>
                          <a:cs typeface="+mn-cs"/>
                        </a:rPr>
                        <a:t>±0.1*</a:t>
                      </a:r>
                      <a:endParaRPr lang="en-US" dirty="0"/>
                    </a:p>
                  </a:txBody>
                  <a:tcPr/>
                </a:tc>
                <a:tc>
                  <a:txBody>
                    <a:bodyPr/>
                    <a:lstStyle/>
                    <a:p>
                      <a:pPr algn="l"/>
                      <a:r>
                        <a:rPr lang="en-US" dirty="0" smtClean="0"/>
                        <a:t>1.7</a:t>
                      </a:r>
                      <a:r>
                        <a:rPr kumimoji="0" lang="en-US" sz="1800" kern="1200" dirty="0" smtClean="0">
                          <a:solidFill>
                            <a:schemeClr val="dk1"/>
                          </a:solidFill>
                          <a:effectLst/>
                          <a:latin typeface="+mn-lt"/>
                          <a:ea typeface="+mn-ea"/>
                          <a:cs typeface="+mn-cs"/>
                        </a:rPr>
                        <a:t>±0.1</a:t>
                      </a:r>
                      <a:endParaRPr lang="en-US" dirty="0"/>
                    </a:p>
                  </a:txBody>
                  <a:tcPr/>
                </a:tc>
              </a:tr>
              <a:tr h="504825">
                <a:tc>
                  <a:txBody>
                    <a:bodyPr/>
                    <a:lstStyle/>
                    <a:p>
                      <a:pPr algn="l"/>
                      <a:r>
                        <a:rPr lang="en-US" dirty="0" smtClean="0"/>
                        <a:t>Weight (kg)</a:t>
                      </a:r>
                      <a:endParaRPr lang="en-US" dirty="0"/>
                    </a:p>
                  </a:txBody>
                  <a:tcPr/>
                </a:tc>
                <a:tc>
                  <a:txBody>
                    <a:bodyPr/>
                    <a:lstStyle/>
                    <a:p>
                      <a:pPr algn="l"/>
                      <a:r>
                        <a:rPr lang="en-US" dirty="0" smtClean="0"/>
                        <a:t>67.7</a:t>
                      </a:r>
                      <a:r>
                        <a:rPr kumimoji="0" lang="en-US" sz="1800" kern="1200" dirty="0" smtClean="0">
                          <a:solidFill>
                            <a:schemeClr val="dk1"/>
                          </a:solidFill>
                          <a:effectLst/>
                          <a:latin typeface="+mn-lt"/>
                          <a:ea typeface="+mn-ea"/>
                          <a:cs typeface="+mn-cs"/>
                        </a:rPr>
                        <a:t>±6.9</a:t>
                      </a:r>
                      <a:endParaRPr lang="en-US" dirty="0"/>
                    </a:p>
                  </a:txBody>
                  <a:tcPr/>
                </a:tc>
                <a:tc>
                  <a:txBody>
                    <a:bodyPr/>
                    <a:lstStyle/>
                    <a:p>
                      <a:pPr algn="l"/>
                      <a:r>
                        <a:rPr lang="en-US" dirty="0" smtClean="0"/>
                        <a:t>61.9</a:t>
                      </a:r>
                      <a:r>
                        <a:rPr kumimoji="0" lang="en-US" sz="1800" kern="1200" dirty="0" smtClean="0">
                          <a:solidFill>
                            <a:schemeClr val="dk1"/>
                          </a:solidFill>
                          <a:effectLst/>
                          <a:latin typeface="+mn-lt"/>
                          <a:ea typeface="+mn-ea"/>
                          <a:cs typeface="+mn-cs"/>
                        </a:rPr>
                        <a:t>±10.4</a:t>
                      </a:r>
                      <a:endParaRPr lang="en-US" dirty="0"/>
                    </a:p>
                  </a:txBody>
                  <a:tcPr/>
                </a:tc>
              </a:tr>
              <a:tr h="504825">
                <a:tc>
                  <a:txBody>
                    <a:bodyPr/>
                    <a:lstStyle/>
                    <a:p>
                      <a:pPr algn="l"/>
                      <a:r>
                        <a:rPr lang="en-US" dirty="0" smtClean="0"/>
                        <a:t>BMI (kg/m</a:t>
                      </a:r>
                      <a:r>
                        <a:rPr lang="en-US" baseline="30000" dirty="0" smtClean="0"/>
                        <a:t>2</a:t>
                      </a:r>
                      <a:r>
                        <a:rPr lang="en-US" baseline="0" dirty="0" smtClean="0"/>
                        <a:t>)</a:t>
                      </a:r>
                      <a:endParaRPr lang="en-US" dirty="0"/>
                    </a:p>
                  </a:txBody>
                  <a:tcPr/>
                </a:tc>
                <a:tc>
                  <a:txBody>
                    <a:bodyPr/>
                    <a:lstStyle/>
                    <a:p>
                      <a:pPr algn="l"/>
                      <a:r>
                        <a:rPr lang="en-US" dirty="0" smtClean="0"/>
                        <a:t>22.1</a:t>
                      </a:r>
                      <a:r>
                        <a:rPr kumimoji="0" lang="en-US" sz="1800" kern="1200" dirty="0" smtClean="0">
                          <a:solidFill>
                            <a:schemeClr val="dk1"/>
                          </a:solidFill>
                          <a:effectLst/>
                          <a:latin typeface="+mn-lt"/>
                          <a:ea typeface="+mn-ea"/>
                          <a:cs typeface="+mn-cs"/>
                        </a:rPr>
                        <a:t>±3.0</a:t>
                      </a:r>
                      <a:endParaRPr lang="en-US" dirty="0"/>
                    </a:p>
                  </a:txBody>
                  <a:tcPr/>
                </a:tc>
                <a:tc>
                  <a:txBody>
                    <a:bodyPr/>
                    <a:lstStyle/>
                    <a:p>
                      <a:pPr algn="l"/>
                      <a:r>
                        <a:rPr lang="en-US" dirty="0" smtClean="0"/>
                        <a:t>21.9</a:t>
                      </a:r>
                      <a:r>
                        <a:rPr kumimoji="0" lang="en-US" sz="1800" kern="1200" dirty="0" smtClean="0">
                          <a:solidFill>
                            <a:schemeClr val="dk1"/>
                          </a:solidFill>
                          <a:effectLst/>
                          <a:latin typeface="+mn-lt"/>
                          <a:ea typeface="+mn-ea"/>
                          <a:cs typeface="+mn-cs"/>
                        </a:rPr>
                        <a:t>±2.6</a:t>
                      </a:r>
                      <a:endParaRPr lang="en-US" dirty="0"/>
                    </a:p>
                  </a:txBody>
                  <a:tcPr/>
                </a:tc>
              </a:tr>
              <a:tr h="504825">
                <a:tc>
                  <a:txBody>
                    <a:bodyPr/>
                    <a:lstStyle/>
                    <a:p>
                      <a:pPr algn="l"/>
                      <a:r>
                        <a:rPr lang="en-US" dirty="0" smtClean="0"/>
                        <a:t>Resting SBP (mmHg)</a:t>
                      </a:r>
                      <a:endParaRPr lang="en-US" dirty="0"/>
                    </a:p>
                  </a:txBody>
                  <a:tcPr/>
                </a:tc>
                <a:tc>
                  <a:txBody>
                    <a:bodyPr/>
                    <a:lstStyle/>
                    <a:p>
                      <a:pPr algn="l"/>
                      <a:r>
                        <a:rPr lang="en-US" dirty="0" smtClean="0"/>
                        <a:t>116</a:t>
                      </a:r>
                      <a:r>
                        <a:rPr kumimoji="0" lang="en-US" sz="1800" kern="1200" dirty="0" smtClean="0">
                          <a:solidFill>
                            <a:schemeClr val="dk1"/>
                          </a:solidFill>
                          <a:effectLst/>
                          <a:latin typeface="+mn-lt"/>
                          <a:ea typeface="+mn-ea"/>
                          <a:cs typeface="+mn-cs"/>
                        </a:rPr>
                        <a:t>±8.6</a:t>
                      </a:r>
                      <a:endParaRPr lang="en-US" dirty="0"/>
                    </a:p>
                  </a:txBody>
                  <a:tcPr/>
                </a:tc>
                <a:tc>
                  <a:txBody>
                    <a:bodyPr/>
                    <a:lstStyle/>
                    <a:p>
                      <a:pPr algn="l"/>
                      <a:r>
                        <a:rPr lang="en-US" dirty="0" smtClean="0"/>
                        <a:t>114</a:t>
                      </a:r>
                      <a:r>
                        <a:rPr kumimoji="0" lang="en-US" sz="1800" kern="1200" dirty="0" smtClean="0">
                          <a:solidFill>
                            <a:schemeClr val="dk1"/>
                          </a:solidFill>
                          <a:effectLst/>
                          <a:latin typeface="+mn-lt"/>
                          <a:ea typeface="+mn-ea"/>
                          <a:cs typeface="+mn-cs"/>
                        </a:rPr>
                        <a:t>±9.2</a:t>
                      </a:r>
                      <a:endParaRPr lang="en-US" dirty="0"/>
                    </a:p>
                  </a:txBody>
                  <a:tcPr/>
                </a:tc>
              </a:tr>
              <a:tr h="504825">
                <a:tc>
                  <a:txBody>
                    <a:bodyPr/>
                    <a:lstStyle/>
                    <a:p>
                      <a:pPr algn="l"/>
                      <a:r>
                        <a:rPr lang="en-US" dirty="0" smtClean="0"/>
                        <a:t>Resting DBP (mmHg)</a:t>
                      </a:r>
                      <a:endParaRPr lang="en-US" dirty="0"/>
                    </a:p>
                  </a:txBody>
                  <a:tcPr/>
                </a:tc>
                <a:tc>
                  <a:txBody>
                    <a:bodyPr/>
                    <a:lstStyle/>
                    <a:p>
                      <a:pPr algn="l"/>
                      <a:r>
                        <a:rPr lang="en-US" dirty="0" smtClean="0"/>
                        <a:t>69</a:t>
                      </a:r>
                      <a:r>
                        <a:rPr kumimoji="0" lang="en-US" sz="1800" kern="1200" dirty="0" smtClean="0">
                          <a:solidFill>
                            <a:schemeClr val="dk1"/>
                          </a:solidFill>
                          <a:effectLst/>
                          <a:latin typeface="+mn-lt"/>
                          <a:ea typeface="+mn-ea"/>
                          <a:cs typeface="+mn-cs"/>
                        </a:rPr>
                        <a:t>±6.9*</a:t>
                      </a:r>
                      <a:endParaRPr lang="en-US" dirty="0"/>
                    </a:p>
                  </a:txBody>
                  <a:tcPr/>
                </a:tc>
                <a:tc>
                  <a:txBody>
                    <a:bodyPr/>
                    <a:lstStyle/>
                    <a:p>
                      <a:pPr algn="l"/>
                      <a:r>
                        <a:rPr lang="en-US" dirty="0" smtClean="0"/>
                        <a:t>77</a:t>
                      </a:r>
                      <a:r>
                        <a:rPr kumimoji="0" lang="en-US" sz="1800" kern="1200" dirty="0" smtClean="0">
                          <a:solidFill>
                            <a:schemeClr val="dk1"/>
                          </a:solidFill>
                          <a:effectLst/>
                          <a:latin typeface="+mn-lt"/>
                          <a:ea typeface="+mn-ea"/>
                          <a:cs typeface="+mn-cs"/>
                        </a:rPr>
                        <a:t>±5.4</a:t>
                      </a:r>
                      <a:endParaRPr lang="en-US" dirty="0"/>
                    </a:p>
                  </a:txBody>
                  <a:tcPr/>
                </a:tc>
              </a:tr>
              <a:tr h="504825">
                <a:tc>
                  <a:txBody>
                    <a:bodyPr/>
                    <a:lstStyle/>
                    <a:p>
                      <a:pPr algn="l"/>
                      <a:r>
                        <a:rPr lang="en-US" dirty="0" smtClean="0"/>
                        <a:t>Resting HR (</a:t>
                      </a:r>
                      <a:r>
                        <a:rPr lang="en-US" dirty="0" err="1" smtClean="0"/>
                        <a:t>bts</a:t>
                      </a:r>
                      <a:r>
                        <a:rPr lang="en-US" dirty="0" smtClean="0"/>
                        <a:t>/min)</a:t>
                      </a:r>
                      <a:endParaRPr lang="en-US" dirty="0"/>
                    </a:p>
                  </a:txBody>
                  <a:tcPr/>
                </a:tc>
                <a:tc>
                  <a:txBody>
                    <a:bodyPr/>
                    <a:lstStyle/>
                    <a:p>
                      <a:pPr algn="l"/>
                      <a:r>
                        <a:rPr lang="en-US" dirty="0" smtClean="0"/>
                        <a:t>67</a:t>
                      </a:r>
                      <a:r>
                        <a:rPr kumimoji="0" lang="en-US" sz="1800" kern="1200" dirty="0" smtClean="0">
                          <a:solidFill>
                            <a:schemeClr val="dk1"/>
                          </a:solidFill>
                          <a:effectLst/>
                          <a:latin typeface="+mn-lt"/>
                          <a:ea typeface="+mn-ea"/>
                          <a:cs typeface="+mn-cs"/>
                        </a:rPr>
                        <a:t>±10.6</a:t>
                      </a:r>
                      <a:endParaRPr lang="en-US" dirty="0"/>
                    </a:p>
                  </a:txBody>
                  <a:tcPr/>
                </a:tc>
                <a:tc>
                  <a:txBody>
                    <a:bodyPr/>
                    <a:lstStyle/>
                    <a:p>
                      <a:pPr algn="l"/>
                      <a:r>
                        <a:rPr lang="en-US" dirty="0" smtClean="0"/>
                        <a:t>80</a:t>
                      </a:r>
                      <a:r>
                        <a:rPr kumimoji="0" lang="en-US" sz="1800" kern="1200" dirty="0" smtClean="0">
                          <a:solidFill>
                            <a:schemeClr val="dk1"/>
                          </a:solidFill>
                          <a:effectLst/>
                          <a:latin typeface="+mn-lt"/>
                          <a:ea typeface="+mn-ea"/>
                          <a:cs typeface="+mn-cs"/>
                        </a:rPr>
                        <a:t>±12.4</a:t>
                      </a:r>
                      <a:endParaRPr lang="en-US" dirty="0"/>
                    </a:p>
                  </a:txBody>
                  <a:tcPr/>
                </a:tc>
              </a:tr>
            </a:tbl>
          </a:graphicData>
        </a:graphic>
      </p:graphicFrame>
      <p:sp>
        <p:nvSpPr>
          <p:cNvPr id="4" name="TextBox 3"/>
          <p:cNvSpPr txBox="1"/>
          <p:nvPr/>
        </p:nvSpPr>
        <p:spPr>
          <a:xfrm>
            <a:off x="533400" y="6150933"/>
            <a:ext cx="6232796" cy="369332"/>
          </a:xfrm>
          <a:prstGeom prst="rect">
            <a:avLst/>
          </a:prstGeom>
          <a:noFill/>
        </p:spPr>
        <p:txBody>
          <a:bodyPr wrap="none" rtlCol="0">
            <a:spAutoFit/>
          </a:bodyPr>
          <a:lstStyle/>
          <a:p>
            <a:r>
              <a:rPr lang="en-US" dirty="0" smtClean="0"/>
              <a:t>Values are </a:t>
            </a:r>
            <a:r>
              <a:rPr lang="en-US" dirty="0" err="1" smtClean="0"/>
              <a:t>mean</a:t>
            </a:r>
            <a:r>
              <a:rPr lang="en-US" dirty="0" err="1" smtClean="0">
                <a:solidFill>
                  <a:schemeClr val="dk1"/>
                </a:solidFill>
              </a:rPr>
              <a:t>±SD</a:t>
            </a:r>
            <a:r>
              <a:rPr lang="en-US" dirty="0" smtClean="0">
                <a:solidFill>
                  <a:schemeClr val="dk1"/>
                </a:solidFill>
              </a:rPr>
              <a:t>, *Significant difference between sexes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4164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5" name="Content Placeholder 4"/>
          <p:cNvSpPr>
            <a:spLocks noGrp="1"/>
          </p:cNvSpPr>
          <p:nvPr>
            <p:ph sz="half" idx="2"/>
          </p:nvPr>
        </p:nvSpPr>
        <p:spPr/>
        <p:txBody>
          <a:bodyPr>
            <a:normAutofit/>
          </a:bodyPr>
          <a:lstStyle/>
          <a:p>
            <a:r>
              <a:rPr lang="en-US" dirty="0" smtClean="0"/>
              <a:t>2 randomly assigned sessions</a:t>
            </a:r>
          </a:p>
          <a:p>
            <a:pPr lvl="1"/>
            <a:r>
              <a:rPr lang="en-US" dirty="0" err="1" smtClean="0"/>
              <a:t>Euhydrated</a:t>
            </a:r>
            <a:endParaRPr lang="en-US" dirty="0" smtClean="0"/>
          </a:p>
          <a:p>
            <a:pPr lvl="2"/>
            <a:r>
              <a:rPr lang="en-US" dirty="0" smtClean="0"/>
              <a:t>6 days </a:t>
            </a:r>
          </a:p>
          <a:p>
            <a:pPr lvl="2"/>
            <a:r>
              <a:rPr lang="en-US" dirty="0" smtClean="0"/>
              <a:t>normal food intake</a:t>
            </a:r>
          </a:p>
          <a:p>
            <a:pPr lvl="1"/>
            <a:r>
              <a:rPr lang="en-US" dirty="0" smtClean="0"/>
              <a:t>Hyper-hydrated</a:t>
            </a:r>
          </a:p>
          <a:p>
            <a:pPr lvl="2"/>
            <a:r>
              <a:rPr lang="en-US" dirty="0" smtClean="0"/>
              <a:t>6 days</a:t>
            </a:r>
          </a:p>
          <a:p>
            <a:pPr lvl="2"/>
            <a:r>
              <a:rPr lang="en-US" dirty="0" smtClean="0"/>
              <a:t>2 L Gatorade/day</a:t>
            </a:r>
          </a:p>
          <a:p>
            <a:r>
              <a:rPr lang="en-US" dirty="0" smtClean="0"/>
              <a:t>Tilt Test</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999" y="1600200"/>
            <a:ext cx="3197779" cy="426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1143000" y="3657600"/>
            <a:ext cx="533400" cy="369332"/>
          </a:xfrm>
          <a:prstGeom prst="rect">
            <a:avLst/>
          </a:prstGeom>
          <a:noFill/>
        </p:spPr>
        <p:txBody>
          <a:bodyPr wrap="square" rtlCol="0">
            <a:spAutoFit/>
          </a:bodyPr>
          <a:lstStyle/>
          <a:p>
            <a:r>
              <a:rPr lang="en-US" dirty="0" smtClean="0"/>
              <a:t>1 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298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7378" y="1505737"/>
            <a:ext cx="3545522" cy="4729387"/>
          </a:xfrm>
          <a:prstGeom prst="rect">
            <a:avLst/>
          </a:prstGeom>
        </p:spPr>
      </p:pic>
      <p:sp>
        <p:nvSpPr>
          <p:cNvPr id="2" name="Title 1"/>
          <p:cNvSpPr>
            <a:spLocks noGrp="1"/>
          </p:cNvSpPr>
          <p:nvPr>
            <p:ph type="title"/>
          </p:nvPr>
        </p:nvSpPr>
        <p:spPr/>
        <p:txBody>
          <a:bodyPr/>
          <a:lstStyle/>
          <a:p>
            <a:r>
              <a:rPr lang="en-US" dirty="0" smtClean="0"/>
              <a:t>Data Collection</a:t>
            </a:r>
            <a:endParaRPr lang="en-US" dirty="0"/>
          </a:p>
        </p:txBody>
      </p:sp>
      <p:sp>
        <p:nvSpPr>
          <p:cNvPr id="15" name="Content Placeholder 14"/>
          <p:cNvSpPr>
            <a:spLocks noGrp="1"/>
          </p:cNvSpPr>
          <p:nvPr>
            <p:ph sz="half" idx="2"/>
          </p:nvPr>
        </p:nvSpPr>
        <p:spPr/>
        <p:txBody>
          <a:bodyPr/>
          <a:lstStyle/>
          <a:p>
            <a:r>
              <a:rPr lang="en-US" sz="2000" dirty="0"/>
              <a:t>Electrocardiogram</a:t>
            </a:r>
            <a:endParaRPr lang="en-US" sz="1800" dirty="0"/>
          </a:p>
          <a:p>
            <a:r>
              <a:rPr lang="en-US" sz="2000" dirty="0" err="1"/>
              <a:t>SunTech</a:t>
            </a:r>
            <a:r>
              <a:rPr lang="en-US" sz="2000" dirty="0"/>
              <a:t> Tango</a:t>
            </a:r>
          </a:p>
          <a:p>
            <a:pPr lvl="1"/>
            <a:r>
              <a:rPr lang="en-US" sz="1800" dirty="0"/>
              <a:t>BP from brachial artery</a:t>
            </a:r>
          </a:p>
          <a:p>
            <a:r>
              <a:rPr lang="en-US" sz="2000" dirty="0" err="1"/>
              <a:t>Finometer</a:t>
            </a:r>
            <a:endParaRPr lang="en-US" sz="2000" dirty="0"/>
          </a:p>
          <a:p>
            <a:pPr lvl="1"/>
            <a:r>
              <a:rPr lang="en-US" sz="1800" dirty="0"/>
              <a:t>Beat to beat BP from finger</a:t>
            </a:r>
          </a:p>
          <a:p>
            <a:r>
              <a:rPr lang="en-US" sz="2000" dirty="0"/>
              <a:t>Chest Strap</a:t>
            </a:r>
          </a:p>
          <a:p>
            <a:pPr lvl="1"/>
            <a:r>
              <a:rPr lang="en-US" sz="1800" dirty="0"/>
              <a:t>Breathing rate</a:t>
            </a:r>
          </a:p>
          <a:p>
            <a:r>
              <a:rPr lang="en-US" sz="2000" dirty="0" smtClean="0"/>
              <a:t>Tilt Test</a:t>
            </a:r>
            <a:endParaRPr lang="en-US" sz="1800" dirty="0"/>
          </a:p>
          <a:p>
            <a:pPr lvl="1"/>
            <a:endParaRPr lang="en-US" sz="1800" dirty="0"/>
          </a:p>
          <a:p>
            <a:endParaRPr lang="en-US" dirty="0"/>
          </a:p>
        </p:txBody>
      </p:sp>
      <p:pic>
        <p:nvPicPr>
          <p:cNvPr id="1028" name="Picture 4" descr="C:\Users\amb569\Dropbox\IMG_7213.JPG"/>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162"/>
          <a:stretch/>
        </p:blipFill>
        <p:spPr bwMode="auto">
          <a:xfrm>
            <a:off x="5608262" y="4359698"/>
            <a:ext cx="2423275" cy="211730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 name="Rectangle 18"/>
          <p:cNvSpPr/>
          <p:nvPr/>
        </p:nvSpPr>
        <p:spPr>
          <a:xfrm>
            <a:off x="2743200" y="2667000"/>
            <a:ext cx="609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027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67775543"/>
              </p:ext>
            </p:extLst>
          </p:nvPr>
        </p:nvGraphicFramePr>
        <p:xfrm>
          <a:off x="152400" y="1295400"/>
          <a:ext cx="4267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24265030"/>
              </p:ext>
            </p:extLst>
          </p:nvPr>
        </p:nvGraphicFramePr>
        <p:xfrm>
          <a:off x="4275975" y="1295400"/>
          <a:ext cx="5213347" cy="498601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p:cNvGrpSpPr/>
          <p:nvPr/>
        </p:nvGrpSpPr>
        <p:grpSpPr>
          <a:xfrm>
            <a:off x="990600" y="4572000"/>
            <a:ext cx="3048000" cy="609600"/>
            <a:chOff x="2030187" y="6210299"/>
            <a:chExt cx="2770412" cy="609600"/>
          </a:xfrm>
        </p:grpSpPr>
        <p:grpSp>
          <p:nvGrpSpPr>
            <p:cNvPr id="10" name="Group 9"/>
            <p:cNvGrpSpPr/>
            <p:nvPr/>
          </p:nvGrpSpPr>
          <p:grpSpPr>
            <a:xfrm>
              <a:off x="2030187" y="6210299"/>
              <a:ext cx="2770412" cy="259318"/>
              <a:chOff x="1953987" y="6160532"/>
              <a:chExt cx="2770412" cy="259318"/>
            </a:xfrm>
          </p:grpSpPr>
          <p:sp>
            <p:nvSpPr>
              <p:cNvPr id="5" name="Rectangle 4"/>
              <p:cNvSpPr/>
              <p:nvPr/>
            </p:nvSpPr>
            <p:spPr>
              <a:xfrm>
                <a:off x="1986643" y="6229350"/>
                <a:ext cx="2705100" cy="1905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53987" y="6160532"/>
                <a:ext cx="277041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124200" y="6450567"/>
              <a:ext cx="609600" cy="369332"/>
            </a:xfrm>
            <a:prstGeom prst="rect">
              <a:avLst/>
            </a:prstGeom>
            <a:noFill/>
          </p:spPr>
          <p:txBody>
            <a:bodyPr wrap="square" rtlCol="0">
              <a:spAutoFit/>
            </a:bodyPr>
            <a:lstStyle/>
            <a:p>
              <a:r>
                <a:rPr lang="en-US" dirty="0" smtClean="0"/>
                <a:t>*</a:t>
              </a:r>
              <a:endParaRPr lang="en-US" dirty="0"/>
            </a:p>
          </p:txBody>
        </p:sp>
      </p:grpSp>
      <p:grpSp>
        <p:nvGrpSpPr>
          <p:cNvPr id="13" name="Group 12"/>
          <p:cNvGrpSpPr/>
          <p:nvPr/>
        </p:nvGrpSpPr>
        <p:grpSpPr>
          <a:xfrm>
            <a:off x="5187042" y="4419600"/>
            <a:ext cx="2890158" cy="609600"/>
            <a:chOff x="2030187" y="6210299"/>
            <a:chExt cx="2770412" cy="609600"/>
          </a:xfrm>
        </p:grpSpPr>
        <p:grpSp>
          <p:nvGrpSpPr>
            <p:cNvPr id="14" name="Group 13"/>
            <p:cNvGrpSpPr/>
            <p:nvPr/>
          </p:nvGrpSpPr>
          <p:grpSpPr>
            <a:xfrm>
              <a:off x="2030187" y="6210299"/>
              <a:ext cx="2770412" cy="259318"/>
              <a:chOff x="1953987" y="6160532"/>
              <a:chExt cx="2770412" cy="259318"/>
            </a:xfrm>
          </p:grpSpPr>
          <p:sp>
            <p:nvSpPr>
              <p:cNvPr id="16" name="Rectangle 15"/>
              <p:cNvSpPr/>
              <p:nvPr/>
            </p:nvSpPr>
            <p:spPr>
              <a:xfrm>
                <a:off x="1986643" y="6229350"/>
                <a:ext cx="2705100" cy="1905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53987" y="6160532"/>
                <a:ext cx="277041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124200" y="6450567"/>
              <a:ext cx="609600" cy="369332"/>
            </a:xfrm>
            <a:prstGeom prst="rect">
              <a:avLst/>
            </a:prstGeom>
            <a:noFill/>
          </p:spPr>
          <p:txBody>
            <a:bodyPr wrap="square" rtlCol="0">
              <a:spAutoFit/>
            </a:bodyPr>
            <a:lstStyle/>
            <a:p>
              <a:r>
                <a:rPr lang="en-US" dirty="0"/>
                <a:t>* †</a:t>
              </a:r>
            </a:p>
          </p:txBody>
        </p:sp>
      </p:grpSp>
      <p:sp>
        <p:nvSpPr>
          <p:cNvPr id="18" name="TextBox 17"/>
          <p:cNvSpPr txBox="1"/>
          <p:nvPr/>
        </p:nvSpPr>
        <p:spPr>
          <a:xfrm>
            <a:off x="761196" y="6019800"/>
            <a:ext cx="3169457" cy="523220"/>
          </a:xfrm>
          <a:prstGeom prst="rect">
            <a:avLst/>
          </a:prstGeom>
          <a:noFill/>
        </p:spPr>
        <p:txBody>
          <a:bodyPr wrap="none" rtlCol="0">
            <a:spAutoFit/>
          </a:bodyPr>
          <a:lstStyle/>
          <a:p>
            <a:r>
              <a:rPr lang="en-US" sz="1400" dirty="0" smtClean="0"/>
              <a:t>* Significant difference during HUT</a:t>
            </a:r>
          </a:p>
          <a:p>
            <a:r>
              <a:rPr lang="en-US" sz="1400" dirty="0"/>
              <a:t>†</a:t>
            </a:r>
            <a:r>
              <a:rPr lang="en-US" sz="1400" dirty="0" smtClean="0"/>
              <a:t> Significant difference between sexes</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425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700" dirty="0" smtClean="0"/>
              <a:t>Results</a:t>
            </a:r>
            <a:endParaRPr lang="en-US" sz="3700" dirty="0"/>
          </a:p>
        </p:txBody>
      </p:sp>
      <p:sp>
        <p:nvSpPr>
          <p:cNvPr id="3" name="TextBox 2"/>
          <p:cNvSpPr txBox="1"/>
          <p:nvPr/>
        </p:nvSpPr>
        <p:spPr>
          <a:xfrm>
            <a:off x="381000" y="6096000"/>
            <a:ext cx="3169457" cy="523220"/>
          </a:xfrm>
          <a:prstGeom prst="rect">
            <a:avLst/>
          </a:prstGeom>
          <a:noFill/>
        </p:spPr>
        <p:txBody>
          <a:bodyPr wrap="none" rtlCol="0">
            <a:spAutoFit/>
          </a:bodyPr>
          <a:lstStyle/>
          <a:p>
            <a:r>
              <a:rPr lang="en-US" sz="1400" dirty="0" smtClean="0"/>
              <a:t>*Significant difference during HUT</a:t>
            </a:r>
          </a:p>
          <a:p>
            <a:r>
              <a:rPr lang="en-US" sz="1400" dirty="0"/>
              <a:t>† Significant </a:t>
            </a:r>
            <a:r>
              <a:rPr lang="en-US" sz="1400" dirty="0" smtClean="0"/>
              <a:t>difference between sexes</a:t>
            </a:r>
            <a:endParaRPr lang="en-US" sz="1400" dirty="0"/>
          </a:p>
        </p:txBody>
      </p:sp>
      <p:grpSp>
        <p:nvGrpSpPr>
          <p:cNvPr id="4" name="Group 3"/>
          <p:cNvGrpSpPr/>
          <p:nvPr/>
        </p:nvGrpSpPr>
        <p:grpSpPr>
          <a:xfrm>
            <a:off x="4685714" y="1280160"/>
            <a:ext cx="4763086" cy="4800600"/>
            <a:chOff x="30780" y="1306830"/>
            <a:chExt cx="4763086" cy="4800600"/>
          </a:xfrm>
        </p:grpSpPr>
        <p:graphicFrame>
          <p:nvGraphicFramePr>
            <p:cNvPr id="9" name="Chart 8"/>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7484533"/>
                </p:ext>
              </p:extLst>
            </p:nvPr>
          </p:nvGraphicFramePr>
          <p:xfrm>
            <a:off x="30780" y="1306830"/>
            <a:ext cx="4763086"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838199" y="4648200"/>
              <a:ext cx="2581895" cy="381000"/>
              <a:chOff x="2030187" y="6210299"/>
              <a:chExt cx="2770412" cy="609600"/>
            </a:xfrm>
          </p:grpSpPr>
          <p:grpSp>
            <p:nvGrpSpPr>
              <p:cNvPr id="6" name="Group 5"/>
              <p:cNvGrpSpPr/>
              <p:nvPr/>
            </p:nvGrpSpPr>
            <p:grpSpPr>
              <a:xfrm>
                <a:off x="2030187" y="6210299"/>
                <a:ext cx="2770412" cy="259318"/>
                <a:chOff x="1953987" y="6160532"/>
                <a:chExt cx="2770412" cy="259318"/>
              </a:xfrm>
            </p:grpSpPr>
            <p:sp>
              <p:nvSpPr>
                <p:cNvPr id="10" name="Rectangle 9"/>
                <p:cNvSpPr/>
                <p:nvPr/>
              </p:nvSpPr>
              <p:spPr>
                <a:xfrm>
                  <a:off x="1986643" y="6229350"/>
                  <a:ext cx="2705100" cy="1905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53987" y="6160532"/>
                  <a:ext cx="277041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124200" y="6450567"/>
                <a:ext cx="609600" cy="369332"/>
              </a:xfrm>
              <a:prstGeom prst="rect">
                <a:avLst/>
              </a:prstGeom>
              <a:noFill/>
            </p:spPr>
            <p:txBody>
              <a:bodyPr wrap="square" rtlCol="0">
                <a:spAutoFit/>
              </a:bodyPr>
              <a:lstStyle/>
              <a:p>
                <a:r>
                  <a:rPr lang="en-US" dirty="0" smtClean="0"/>
                  <a:t>*</a:t>
                </a:r>
                <a:endParaRPr lang="en-US" dirty="0"/>
              </a:p>
            </p:txBody>
          </p:sp>
        </p:grpSp>
        <p:grpSp>
          <p:nvGrpSpPr>
            <p:cNvPr id="29" name="Group 28"/>
            <p:cNvGrpSpPr/>
            <p:nvPr/>
          </p:nvGrpSpPr>
          <p:grpSpPr>
            <a:xfrm>
              <a:off x="3641760" y="2433648"/>
              <a:ext cx="674670" cy="2424738"/>
              <a:chOff x="3962400" y="2545080"/>
              <a:chExt cx="674670" cy="2865120"/>
            </a:xfrm>
          </p:grpSpPr>
          <p:sp>
            <p:nvSpPr>
              <p:cNvPr id="26" name="Rectangle 25"/>
              <p:cNvSpPr/>
              <p:nvPr/>
            </p:nvSpPr>
            <p:spPr>
              <a:xfrm>
                <a:off x="4114800" y="2603346"/>
                <a:ext cx="228600" cy="2703984"/>
              </a:xfrm>
              <a:prstGeom prst="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2400" y="2545080"/>
                <a:ext cx="304800" cy="2865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43400" y="3638788"/>
                <a:ext cx="293670" cy="369332"/>
              </a:xfrm>
              <a:prstGeom prst="rect">
                <a:avLst/>
              </a:prstGeom>
              <a:noFill/>
            </p:spPr>
            <p:txBody>
              <a:bodyPr wrap="none" rtlCol="0">
                <a:spAutoFit/>
              </a:bodyPr>
              <a:lstStyle/>
              <a:p>
                <a:r>
                  <a:rPr lang="en-US" dirty="0"/>
                  <a:t>†</a:t>
                </a:r>
              </a:p>
            </p:txBody>
          </p:sp>
        </p:grpSp>
      </p:grpSp>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15367982"/>
              </p:ext>
            </p:extLst>
          </p:nvPr>
        </p:nvGraphicFramePr>
        <p:xfrm>
          <a:off x="76200" y="1295400"/>
          <a:ext cx="5105400" cy="48768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p:cNvGrpSpPr/>
          <p:nvPr/>
        </p:nvGrpSpPr>
        <p:grpSpPr>
          <a:xfrm>
            <a:off x="914400" y="4724400"/>
            <a:ext cx="2634431" cy="685800"/>
            <a:chOff x="2030187" y="6210299"/>
            <a:chExt cx="2770412" cy="609600"/>
          </a:xfrm>
        </p:grpSpPr>
        <p:grpSp>
          <p:nvGrpSpPr>
            <p:cNvPr id="13" name="Group 12"/>
            <p:cNvGrpSpPr/>
            <p:nvPr/>
          </p:nvGrpSpPr>
          <p:grpSpPr>
            <a:xfrm>
              <a:off x="2030187" y="6210299"/>
              <a:ext cx="2770412" cy="259318"/>
              <a:chOff x="1953987" y="6160532"/>
              <a:chExt cx="2770412" cy="259318"/>
            </a:xfrm>
          </p:grpSpPr>
          <p:sp>
            <p:nvSpPr>
              <p:cNvPr id="15" name="Rectangle 14"/>
              <p:cNvSpPr/>
              <p:nvPr/>
            </p:nvSpPr>
            <p:spPr>
              <a:xfrm>
                <a:off x="1986643" y="6229350"/>
                <a:ext cx="2705100" cy="190500"/>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53987" y="6160532"/>
                <a:ext cx="277041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124200" y="6450567"/>
              <a:ext cx="609600" cy="369332"/>
            </a:xfrm>
            <a:prstGeom prst="rect">
              <a:avLst/>
            </a:prstGeom>
            <a:noFill/>
          </p:spPr>
          <p:txBody>
            <a:bodyPr wrap="square" rtlCol="0">
              <a:spAutoFit/>
            </a:bodyPr>
            <a:lstStyle/>
            <a:p>
              <a:r>
                <a:rPr lang="en-US" dirty="0" smtClean="0"/>
                <a:t>*</a:t>
              </a:r>
              <a:endParaRPr lang="en-US" dirty="0"/>
            </a:p>
          </p:txBody>
        </p:sp>
      </p:grpSp>
      <p:sp>
        <p:nvSpPr>
          <p:cNvPr id="24" name="Rectangle 23"/>
          <p:cNvSpPr/>
          <p:nvPr/>
        </p:nvSpPr>
        <p:spPr>
          <a:xfrm>
            <a:off x="4234016" y="5562600"/>
            <a:ext cx="24703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919121" y="2395898"/>
            <a:ext cx="729079" cy="2594085"/>
            <a:chOff x="3962400" y="2545080"/>
            <a:chExt cx="674670" cy="2865120"/>
          </a:xfrm>
        </p:grpSpPr>
        <p:sp>
          <p:nvSpPr>
            <p:cNvPr id="31" name="Rectangle 30"/>
            <p:cNvSpPr/>
            <p:nvPr/>
          </p:nvSpPr>
          <p:spPr>
            <a:xfrm>
              <a:off x="4114800" y="2603346"/>
              <a:ext cx="228600" cy="2703984"/>
            </a:xfrm>
            <a:prstGeom prst="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962400" y="2545080"/>
              <a:ext cx="304800" cy="2865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343400" y="3638788"/>
              <a:ext cx="293670"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193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9375"/>
            <a:ext cx="8534400" cy="758825"/>
          </a:xfrm>
        </p:spPr>
        <p:txBody>
          <a:bodyPr/>
          <a:lstStyle/>
          <a:p>
            <a:r>
              <a:rPr lang="en-US" dirty="0" smtClean="0"/>
              <a:t>Results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69609797"/>
              </p:ext>
            </p:extLst>
          </p:nvPr>
        </p:nvGraphicFramePr>
        <p:xfrm>
          <a:off x="-4689" y="3810000"/>
          <a:ext cx="4271889"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71807001"/>
              </p:ext>
            </p:extLst>
          </p:nvPr>
        </p:nvGraphicFramePr>
        <p:xfrm>
          <a:off x="4267200" y="3810000"/>
          <a:ext cx="4607300" cy="28956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2286000" y="304800"/>
            <a:ext cx="4724400" cy="3864225"/>
            <a:chOff x="2286000" y="838199"/>
            <a:chExt cx="4724400" cy="3312634"/>
          </a:xfrm>
        </p:grpSpPr>
        <p:graphicFrame>
          <p:nvGraphicFramePr>
            <p:cNvPr id="7" name="Chart 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17627178"/>
                </p:ext>
              </p:extLst>
            </p:nvPr>
          </p:nvGraphicFramePr>
          <p:xfrm>
            <a:off x="2286000" y="838199"/>
            <a:ext cx="4724400" cy="3048001"/>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2743200" y="3843056"/>
              <a:ext cx="3276600" cy="307777"/>
            </a:xfrm>
            <a:prstGeom prst="rect">
              <a:avLst/>
            </a:prstGeom>
            <a:noFill/>
          </p:spPr>
          <p:txBody>
            <a:bodyPr wrap="square" rtlCol="0">
              <a:spAutoFit/>
            </a:bodyPr>
            <a:lstStyle/>
            <a:p>
              <a:r>
                <a:rPr lang="en-US" sz="1400" dirty="0"/>
                <a:t>† </a:t>
              </a:r>
              <a:r>
                <a:rPr lang="en-US" sz="1400" dirty="0" smtClean="0"/>
                <a:t>Significant difference between sexes</a:t>
              </a:r>
              <a:endParaRPr lang="en-US" sz="1400" dirty="0"/>
            </a:p>
          </p:txBody>
        </p:sp>
      </p:grpSp>
      <p:grpSp>
        <p:nvGrpSpPr>
          <p:cNvPr id="20" name="Group 19"/>
          <p:cNvGrpSpPr/>
          <p:nvPr/>
        </p:nvGrpSpPr>
        <p:grpSpPr>
          <a:xfrm>
            <a:off x="3733800" y="973692"/>
            <a:ext cx="1143000" cy="702708"/>
            <a:chOff x="3276600" y="1053792"/>
            <a:chExt cx="2209800" cy="369332"/>
          </a:xfrm>
        </p:grpSpPr>
        <p:sp>
          <p:nvSpPr>
            <p:cNvPr id="19" name="TextBox 18"/>
            <p:cNvSpPr txBox="1"/>
            <p:nvPr/>
          </p:nvSpPr>
          <p:spPr>
            <a:xfrm>
              <a:off x="4234665" y="1053792"/>
              <a:ext cx="293669" cy="369332"/>
            </a:xfrm>
            <a:prstGeom prst="rect">
              <a:avLst/>
            </a:prstGeom>
            <a:noFill/>
          </p:spPr>
          <p:txBody>
            <a:bodyPr wrap="none" rtlCol="0">
              <a:spAutoFit/>
            </a:bodyPr>
            <a:lstStyle/>
            <a:p>
              <a:r>
                <a:rPr lang="en-US" dirty="0"/>
                <a:t>†</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1219200"/>
              <a:ext cx="2209800" cy="123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589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Salt supplementation</a:t>
            </a:r>
          </a:p>
          <a:p>
            <a:pPr lvl="1"/>
            <a:r>
              <a:rPr lang="en-US" dirty="0" smtClean="0"/>
              <a:t>Increases:</a:t>
            </a:r>
          </a:p>
          <a:p>
            <a:pPr lvl="2"/>
            <a:r>
              <a:rPr lang="en-US" dirty="0" smtClean="0"/>
              <a:t>Plasma volume</a:t>
            </a:r>
          </a:p>
          <a:p>
            <a:pPr lvl="2"/>
            <a:r>
              <a:rPr lang="en-US" dirty="0" smtClean="0"/>
              <a:t>Total peripheral resistance</a:t>
            </a:r>
          </a:p>
          <a:p>
            <a:pPr lvl="2"/>
            <a:r>
              <a:rPr lang="en-US" dirty="0" smtClean="0"/>
              <a:t>Orthostatic tolerance</a:t>
            </a:r>
          </a:p>
          <a:p>
            <a:r>
              <a:rPr lang="en-US" dirty="0" smtClean="0"/>
              <a:t>Glucose</a:t>
            </a:r>
          </a:p>
          <a:p>
            <a:pPr lvl="1"/>
            <a:r>
              <a:rPr lang="en-US" dirty="0" smtClean="0"/>
              <a:t>Decrease in peripheral resistance</a:t>
            </a:r>
          </a:p>
          <a:p>
            <a:pPr lvl="1"/>
            <a:r>
              <a:rPr lang="en-US" dirty="0" smtClean="0"/>
              <a:t>Insulin will cause vasodilation</a:t>
            </a:r>
          </a:p>
          <a:p>
            <a:r>
              <a:rPr lang="en-US" dirty="0" smtClean="0"/>
              <a:t>Things to consider:</a:t>
            </a:r>
          </a:p>
          <a:p>
            <a:pPr lvl="1"/>
            <a:r>
              <a:rPr lang="en-US" dirty="0" smtClean="0"/>
              <a:t>Salt supplementation was ~6g/day for 8 weeks </a:t>
            </a:r>
          </a:p>
          <a:p>
            <a:pPr lvl="1"/>
            <a:r>
              <a:rPr lang="en-US" dirty="0" smtClean="0"/>
              <a:t>Glucose ingestion was right before tilt</a:t>
            </a:r>
          </a:p>
          <a:p>
            <a:pPr lvl="2"/>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9018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1162</TotalTime>
  <Words>1507</Words>
  <Application>Microsoft Office PowerPoint</Application>
  <PresentationFormat>On-screen Show (4:3)</PresentationFormat>
  <Paragraphs>163</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Civic</vt:lpstr>
      <vt:lpstr>Effects of hyper-hydration on orthostatic tolerance in men and women</vt:lpstr>
      <vt:lpstr>Introduction</vt:lpstr>
      <vt:lpstr>Methods</vt:lpstr>
      <vt:lpstr>Methods</vt:lpstr>
      <vt:lpstr>Data Collection</vt:lpstr>
      <vt:lpstr>Results</vt:lpstr>
      <vt:lpstr> Results</vt:lpstr>
      <vt:lpstr>Results</vt:lpstr>
      <vt:lpstr>Discussion</vt:lpstr>
      <vt:lpstr>Conclusion</vt:lpstr>
      <vt:lpstr>Acknowledgements</vt:lpstr>
      <vt:lpstr>Thank you!</vt:lpstr>
    </vt:vector>
  </TitlesOfParts>
  <Company>Northern Arizona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hyper-hydration on orthostatic tolerance in men and women</dc:title>
  <dc:creator>Alexa Brooks</dc:creator>
  <cp:lastModifiedBy>Alexa Brooks</cp:lastModifiedBy>
  <cp:revision>81</cp:revision>
  <cp:lastPrinted>2014-03-04T17:51:18Z</cp:lastPrinted>
  <dcterms:created xsi:type="dcterms:W3CDTF">2014-04-02T23:16:49Z</dcterms:created>
  <dcterms:modified xsi:type="dcterms:W3CDTF">2014-04-02T23:45:48Z</dcterms:modified>
</cp:coreProperties>
</file>